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8.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9" r:id="rId1"/>
    <p:sldMasterId id="2147483650" r:id="rId2"/>
    <p:sldMasterId id="2147483651" r:id="rId3"/>
    <p:sldMasterId id="2147483652" r:id="rId4"/>
    <p:sldMasterId id="2147483653" r:id="rId5"/>
    <p:sldMasterId id="2147483654" r:id="rId6"/>
    <p:sldMasterId id="2147483671" r:id="rId7"/>
  </p:sldMasterIdLst>
  <p:notesMasterIdLst>
    <p:notesMasterId r:id="rId38"/>
  </p:notesMasterIdLst>
  <p:sldIdLst>
    <p:sldId id="296" r:id="rId8"/>
    <p:sldId id="297" r:id="rId9"/>
    <p:sldId id="321" r:id="rId10"/>
    <p:sldId id="298" r:id="rId11"/>
    <p:sldId id="299" r:id="rId12"/>
    <p:sldId id="300" r:id="rId13"/>
    <p:sldId id="301" r:id="rId14"/>
    <p:sldId id="324" r:id="rId15"/>
    <p:sldId id="320" r:id="rId16"/>
    <p:sldId id="325" r:id="rId17"/>
    <p:sldId id="327" r:id="rId18"/>
    <p:sldId id="307" r:id="rId19"/>
    <p:sldId id="308" r:id="rId20"/>
    <p:sldId id="309" r:id="rId21"/>
    <p:sldId id="328" r:id="rId22"/>
    <p:sldId id="310" r:id="rId23"/>
    <p:sldId id="317" r:id="rId24"/>
    <p:sldId id="329" r:id="rId25"/>
    <p:sldId id="311" r:id="rId26"/>
    <p:sldId id="312" r:id="rId27"/>
    <p:sldId id="313" r:id="rId28"/>
    <p:sldId id="314" r:id="rId29"/>
    <p:sldId id="315" r:id="rId30"/>
    <p:sldId id="318" r:id="rId31"/>
    <p:sldId id="330" r:id="rId32"/>
    <p:sldId id="316" r:id="rId33"/>
    <p:sldId id="319" r:id="rId34"/>
    <p:sldId id="331" r:id="rId35"/>
    <p:sldId id="332" r:id="rId36"/>
    <p:sldId id="333" r:id="rId37"/>
  </p:sldIdLst>
  <p:sldSz cx="9144000" cy="5143500" type="screen16x9"/>
  <p:notesSz cx="6858000" cy="9144000"/>
  <p:embeddedFontLst>
    <p:embeddedFont>
      <p:font typeface="Aptos Light" panose="020B0004020202020204" pitchFamily="34" charset="0"/>
      <p:regular r:id="rId39"/>
      <p:italic r:id="rId40"/>
    </p:embeddedFont>
    <p:embeddedFont>
      <p:font typeface="Aptos SemiBold" panose="020B0004020202020204" pitchFamily="34" charset="0"/>
      <p:bold r:id="rId41"/>
      <p:boldItalic r:id="rId42"/>
    </p:embeddedFont>
    <p:embeddedFont>
      <p:font typeface="Cambria Math" panose="02040503050406030204" pitchFamily="18" charset="0"/>
      <p:regular r:id="rId43"/>
    </p:embeddedFont>
    <p:embeddedFont>
      <p:font typeface="Franklin Gothic Book" panose="020B0503020102020204" pitchFamily="34" charset="0"/>
      <p:regular r:id="rId44"/>
      <p:italic r:id="rId45"/>
    </p:embeddedFont>
  </p:embeddedFontLst>
  <p:custDataLst>
    <p:tags r:id="rId4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and agenda" id="{D7908DF1-6A39-4AF6-99D5-F7F57507C4C3}">
          <p14:sldIdLst>
            <p14:sldId id="296"/>
            <p14:sldId id="297"/>
          </p14:sldIdLst>
        </p14:section>
        <p14:section name="Project overview" id="{10BC4962-C7B5-4116-903A-DA99F43658A8}">
          <p14:sldIdLst>
            <p14:sldId id="321"/>
            <p14:sldId id="298"/>
            <p14:sldId id="299"/>
            <p14:sldId id="300"/>
            <p14:sldId id="301"/>
          </p14:sldIdLst>
        </p14:section>
        <p14:section name="Dataset" id="{4C47147E-B84E-4422-A009-A36C6B277D18}">
          <p14:sldIdLst>
            <p14:sldId id="324"/>
            <p14:sldId id="320"/>
            <p14:sldId id="325"/>
          </p14:sldIdLst>
        </p14:section>
        <p14:section name="Supply chain modeling" id="{ACE01275-D6A8-4AFA-B4DE-AA9E63D92BFE}">
          <p14:sldIdLst>
            <p14:sldId id="327"/>
            <p14:sldId id="307"/>
            <p14:sldId id="308"/>
            <p14:sldId id="309"/>
          </p14:sldIdLst>
        </p14:section>
        <p14:section name="Historical indicators" id="{AFA59C74-C90A-4CA1-9B4D-87E46E3780FD}">
          <p14:sldIdLst>
            <p14:sldId id="328"/>
            <p14:sldId id="310"/>
            <p14:sldId id="317"/>
          </p14:sldIdLst>
        </p14:section>
        <p14:section name="Realtime indicators" id="{76E247DA-49D6-4E34-88E0-3B7C70ED9B56}">
          <p14:sldIdLst>
            <p14:sldId id="329"/>
            <p14:sldId id="311"/>
            <p14:sldId id="312"/>
            <p14:sldId id="313"/>
            <p14:sldId id="314"/>
            <p14:sldId id="315"/>
            <p14:sldId id="318"/>
          </p14:sldIdLst>
        </p14:section>
        <p14:section name="Prototype and results" id="{23DDE0B9-FDFF-43DD-90E9-C1995CCD43ED}">
          <p14:sldIdLst>
            <p14:sldId id="330"/>
            <p14:sldId id="316"/>
            <p14:sldId id="319"/>
          </p14:sldIdLst>
        </p14:section>
        <p14:section name="Conclusion" id="{01947DE0-C6AA-43E7-8247-8D112C68A2A6}">
          <p14:sldIdLst>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B48042-AE31-4177-9097-B33D8566F184}">
  <a:tblStyle styleId="{63B48042-AE31-4177-9097-B33D8566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9401DF-CD6C-4E42-9A2F-2D9D5E302E8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Constant (\u03B1=0.5)</c:v>
          </c:tx>
          <c:spPr>
            <a:ln w="28575" cap="rnd">
              <a:solidFill>
                <a:schemeClr val="accent1"/>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Sheet1!$B$2:$B$12</c:f>
              <c:numCache>
                <c:formatCode>General</c:formatCode>
                <c:ptCount val="11"/>
                <c:pt idx="0">
                  <c:v>0.5</c:v>
                </c:pt>
                <c:pt idx="1">
                  <c:v>0.5</c:v>
                </c:pt>
                <c:pt idx="2">
                  <c:v>0.5</c:v>
                </c:pt>
                <c:pt idx="3">
                  <c:v>0.5</c:v>
                </c:pt>
                <c:pt idx="4">
                  <c:v>0.5</c:v>
                </c:pt>
                <c:pt idx="5">
                  <c:v>0.5</c:v>
                </c:pt>
                <c:pt idx="6">
                  <c:v>0.5</c:v>
                </c:pt>
                <c:pt idx="7">
                  <c:v>0.5</c:v>
                </c:pt>
                <c:pt idx="8">
                  <c:v>0.5</c:v>
                </c:pt>
                <c:pt idx="9">
                  <c:v>0.5</c:v>
                </c:pt>
                <c:pt idx="10">
                  <c:v>0.5</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1"/>
          <c:order val="1"/>
          <c:tx>
            <c:v>Linear (1-\u03C4)</c:v>
          </c:tx>
          <c:spPr>
            <a:ln w="28575" cap="rnd">
              <a:solidFill>
                <a:schemeClr val="accent2"/>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Sheet1!$C$2:$C$12</c:f>
              <c:numCache>
                <c:formatCode>General</c:formatCode>
                <c:ptCount val="11"/>
                <c:pt idx="0">
                  <c:v>1</c:v>
                </c:pt>
                <c:pt idx="1">
                  <c:v>0.9</c:v>
                </c:pt>
                <c:pt idx="2">
                  <c:v>0.8</c:v>
                </c:pt>
                <c:pt idx="3">
                  <c:v>0.7</c:v>
                </c:pt>
                <c:pt idx="4">
                  <c:v>0.6</c:v>
                </c:pt>
                <c:pt idx="5">
                  <c:v>0.5</c:v>
                </c:pt>
                <c:pt idx="6">
                  <c:v>0.4</c:v>
                </c:pt>
                <c:pt idx="7">
                  <c:v>0.3</c:v>
                </c:pt>
                <c:pt idx="8">
                  <c:v>0.2</c:v>
                </c:pt>
                <c:pt idx="9">
                  <c:v>0.1</c:v>
                </c:pt>
                <c:pt idx="10">
                  <c:v>0</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2"/>
          <c:order val="2"/>
          <c:tx>
            <c:v>Polynomial (\u03B1 with \u27CCTT\u27E9=0.1)</c:v>
          </c:tx>
          <c:spPr>
            <a:ln w="28575" cap="rnd">
              <a:solidFill>
                <a:schemeClr val="accent3"/>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Sheet1!$D$2:$D$12</c:f>
              <c:numCache>
                <c:formatCode>General</c:formatCode>
                <c:ptCount val="11"/>
                <c:pt idx="0">
                  <c:v>1</c:v>
                </c:pt>
                <c:pt idx="1">
                  <c:v>0.91300000000000003</c:v>
                </c:pt>
                <c:pt idx="2">
                  <c:v>0.83199999999999996</c:v>
                </c:pt>
                <c:pt idx="3">
                  <c:v>0.75900000000000001</c:v>
                </c:pt>
                <c:pt idx="4">
                  <c:v>0.69099999999999995</c:v>
                </c:pt>
                <c:pt idx="5">
                  <c:v>0.63100000000000001</c:v>
                </c:pt>
                <c:pt idx="6">
                  <c:v>0.56899999999999995</c:v>
                </c:pt>
                <c:pt idx="7">
                  <c:v>0.5</c:v>
                </c:pt>
                <c:pt idx="8">
                  <c:v>0.41499999999999998</c:v>
                </c:pt>
                <c:pt idx="9">
                  <c:v>0.28799999999999998</c:v>
                </c:pt>
                <c:pt idx="10">
                  <c:v>0</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3"/>
          <c:order val="3"/>
          <c:tx>
            <c:v>Polynomial (\u03B1 with \u27CCTT\u27E9=0.5)</c:v>
          </c:tx>
          <c:spPr>
            <a:ln w="28575" cap="rnd">
              <a:solidFill>
                <a:schemeClr val="accent4"/>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Sheet1!$E$2:$E$12</c:f>
              <c:numCache>
                <c:formatCode>General</c:formatCode>
                <c:ptCount val="11"/>
                <c:pt idx="0">
                  <c:v>1</c:v>
                </c:pt>
                <c:pt idx="1">
                  <c:v>0.93300000000000005</c:v>
                </c:pt>
                <c:pt idx="2">
                  <c:v>0.75</c:v>
                </c:pt>
                <c:pt idx="3">
                  <c:v>0.57899999999999996</c:v>
                </c:pt>
                <c:pt idx="4">
                  <c:v>0.41399999999999998</c:v>
                </c:pt>
                <c:pt idx="5">
                  <c:v>0.25</c:v>
                </c:pt>
                <c:pt idx="6">
                  <c:v>9.2999999999999999E-2</c:v>
                </c:pt>
                <c:pt idx="7">
                  <c:v>1.9E-2</c:v>
                </c:pt>
                <c:pt idx="8">
                  <c:v>0</c:v>
                </c:pt>
                <c:pt idx="9">
                  <c:v>0</c:v>
                </c:pt>
                <c:pt idx="10">
                  <c:v>0</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4"/>
          <c:order val="4"/>
          <c:tx>
            <c:v>Polynomial (\u03B1 with \u27CCTT\u27E9=0.9)</c:v>
          </c:tx>
          <c:spPr>
            <a:ln w="28575" cap="rnd">
              <a:solidFill>
                <a:schemeClr val="accent5"/>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Sheet1!$F$2:$F$12</c:f>
              <c:numCache>
                <c:formatCode>General</c:formatCode>
                <c:ptCount val="11"/>
                <c:pt idx="0">
                  <c:v>1</c:v>
                </c:pt>
                <c:pt idx="1">
                  <c:v>0.997</c:v>
                </c:pt>
                <c:pt idx="2">
                  <c:v>0.99099999999999999</c:v>
                </c:pt>
                <c:pt idx="3">
                  <c:v>0.96899999999999997</c:v>
                </c:pt>
                <c:pt idx="4">
                  <c:v>0.93</c:v>
                </c:pt>
                <c:pt idx="5">
                  <c:v>0.86699999999999999</c:v>
                </c:pt>
                <c:pt idx="6">
                  <c:v>0.77400000000000002</c:v>
                </c:pt>
                <c:pt idx="7">
                  <c:v>0.64100000000000001</c:v>
                </c:pt>
                <c:pt idx="8">
                  <c:v>0.441</c:v>
                </c:pt>
                <c:pt idx="9">
                  <c:v>0.112</c:v>
                </c:pt>
                <c:pt idx="10">
                  <c:v>0</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ser>
          <c:idx val="5"/>
          <c:order val="5"/>
          <c:tx>
            <c:v>Polynomial Optimized (\u03B1 with \u27CCTT\u27E9=0.18)</c:v>
          </c:tx>
          <c:spPr>
            <a:ln w="28575" cap="rnd">
              <a:solidFill>
                <a:schemeClr val="accent6"/>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Sheet1!$G$2:$G$12</c:f>
              <c:numCache>
                <c:formatCode>General</c:formatCode>
                <c:ptCount val="11"/>
                <c:pt idx="0">
                  <c:v>1</c:v>
                </c:pt>
                <c:pt idx="1">
                  <c:v>0.86299999999999999</c:v>
                </c:pt>
                <c:pt idx="2">
                  <c:v>0.745</c:v>
                </c:pt>
                <c:pt idx="3">
                  <c:v>0.64500000000000002</c:v>
                </c:pt>
                <c:pt idx="4">
                  <c:v>0.56000000000000005</c:v>
                </c:pt>
                <c:pt idx="5">
                  <c:v>0.48499999999999999</c:v>
                </c:pt>
                <c:pt idx="6">
                  <c:v>0.42399999999999999</c:v>
                </c:pt>
                <c:pt idx="7">
                  <c:v>0.36799999999999999</c:v>
                </c:pt>
                <c:pt idx="8">
                  <c:v>0.315</c:v>
                </c:pt>
                <c:pt idx="9">
                  <c:v>0.26300000000000001</c:v>
                </c:pt>
                <c:pt idx="10">
                  <c:v>0</c:v>
                </c:pt>
              </c:numCache>
            </c:numRef>
          </c:val>
          <c:smooth val="0"/>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046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5150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7.xml"/><Relationship Id="rId1" Type="http://schemas.openxmlformats.org/officeDocument/2006/relationships/tags" Target="../tags/tag15.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7.xml"/><Relationship Id="rId1" Type="http://schemas.openxmlformats.org/officeDocument/2006/relationships/tags" Target="../tags/tag16.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E62E4B-BF97-70EF-9772-0A95A8D0C99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9E62E4B-BF97-70EF-9772-0A95A8D0C99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Subtitle 2"/>
          <p:cNvSpPr>
            <a:spLocks noGrp="1"/>
          </p:cNvSpPr>
          <p:nvPr>
            <p:ph type="subTitle" idx="1"/>
          </p:nvPr>
        </p:nvSpPr>
        <p:spPr>
          <a:xfrm>
            <a:off x="1232916" y="3694070"/>
            <a:ext cx="5987034" cy="445497"/>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Title 1"/>
          <p:cNvSpPr>
            <a:spLocks noGrp="1"/>
          </p:cNvSpPr>
          <p:nvPr>
            <p:ph type="ctrTitle"/>
          </p:nvPr>
        </p:nvSpPr>
        <p:spPr>
          <a:xfrm>
            <a:off x="1232916" y="1897560"/>
            <a:ext cx="5987034" cy="1693640"/>
          </a:xfrm>
          <a:prstGeom prst="rect">
            <a:avLst/>
          </a:prstGeom>
        </p:spPr>
        <p:txBody>
          <a:bodyPr vert="horz" anchor="b">
            <a:normAutofit/>
          </a:bodyPr>
          <a:lstStyle>
            <a:lvl1pPr algn="l">
              <a:defRPr sz="2850">
                <a:solidFill>
                  <a:schemeClr val="tx1"/>
                </a:solidFill>
              </a:defRPr>
            </a:lvl1pPr>
          </a:lstStyle>
          <a:p>
            <a:r>
              <a:rPr lang="en-US"/>
              <a:t>Click to edit Master title style</a:t>
            </a:r>
          </a:p>
        </p:txBody>
      </p:sp>
      <p:sp>
        <p:nvSpPr>
          <p:cNvPr id="20" name="Rectangle 19">
            <a:extLst>
              <a:ext uri="{FF2B5EF4-FFF2-40B4-BE49-F238E27FC236}">
                <a16:creationId xmlns:a16="http://schemas.microsoft.com/office/drawing/2014/main" id="{EED0CD4A-C167-C03D-FE7E-7A04D7F2341D}"/>
              </a:ext>
            </a:extLst>
          </p:cNvPr>
          <p:cNvSpPr/>
          <p:nvPr userDrawn="1"/>
        </p:nvSpPr>
        <p:spPr>
          <a:xfrm>
            <a:off x="3029578" y="1612923"/>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5DB9F141-A770-D09D-FF25-51A4C30E1F6A}"/>
              </a:ext>
            </a:extLst>
          </p:cNvPr>
          <p:cNvSpPr/>
          <p:nvPr userDrawn="1"/>
        </p:nvSpPr>
        <p:spPr>
          <a:xfrm>
            <a:off x="708089" y="2308247"/>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61BC2A2C-68D6-9928-E8F6-51C6FBE496C9}"/>
              </a:ext>
            </a:extLst>
          </p:cNvPr>
          <p:cNvSpPr/>
          <p:nvPr userDrawn="1"/>
        </p:nvSpPr>
        <p:spPr>
          <a:xfrm>
            <a:off x="5778179" y="4178618"/>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56774545-8CA4-0234-9C28-6D5FE7FA9DA7}"/>
              </a:ext>
            </a:extLst>
          </p:cNvPr>
          <p:cNvSpPr/>
          <p:nvPr userDrawn="1"/>
        </p:nvSpPr>
        <p:spPr>
          <a:xfrm>
            <a:off x="8859554" y="3497126"/>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20">
            <a:extLst>
              <a:ext uri="{FF2B5EF4-FFF2-40B4-BE49-F238E27FC236}">
                <a16:creationId xmlns:a16="http://schemas.microsoft.com/office/drawing/2014/main" id="{8F4631FC-738A-EA52-E171-FCA96CD1AF4E}"/>
              </a:ext>
            </a:extLst>
          </p:cNvPr>
          <p:cNvSpPr>
            <a:spLocks noGrp="1"/>
          </p:cNvSpPr>
          <p:nvPr>
            <p:ph type="sldNum" sz="quarter" idx="17"/>
          </p:nvPr>
        </p:nvSpPr>
        <p:spPr>
          <a:xfrm>
            <a:off x="6741414" y="4899946"/>
            <a:ext cx="2057400" cy="194142"/>
          </a:xfrm>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594360"/>
          </a:xfrm>
        </p:spPr>
        <p:txBody>
          <a:bodyPr/>
          <a:lstStyle/>
          <a:p>
            <a:r>
              <a:rPr lang="en-US"/>
              <a:t>Click to edit Master title style</a:t>
            </a:r>
          </a:p>
        </p:txBody>
      </p:sp>
      <p:sp>
        <p:nvSpPr>
          <p:cNvPr id="3" name="Content Placeholder 2"/>
          <p:cNvSpPr>
            <a:spLocks noGrp="1"/>
          </p:cNvSpPr>
          <p:nvPr>
            <p:ph sz="half" idx="1"/>
          </p:nvPr>
        </p:nvSpPr>
        <p:spPr>
          <a:xfrm>
            <a:off x="457200"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39746"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 test</a:t>
            </a:r>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57200"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2539746"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2" name="Content Placeholder 2">
            <a:extLst>
              <a:ext uri="{FF2B5EF4-FFF2-40B4-BE49-F238E27FC236}">
                <a16:creationId xmlns:a16="http://schemas.microsoft.com/office/drawing/2014/main" id="{F690ACF7-A408-80E0-A25E-8A9F74C3F2B6}"/>
              </a:ext>
            </a:extLst>
          </p:cNvPr>
          <p:cNvSpPr>
            <a:spLocks noGrp="1"/>
          </p:cNvSpPr>
          <p:nvPr>
            <p:ph sz="half" idx="16"/>
          </p:nvPr>
        </p:nvSpPr>
        <p:spPr>
          <a:xfrm>
            <a:off x="4622292"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DEA59C2-DB92-D43E-C415-F2F3982923E1}"/>
              </a:ext>
            </a:extLst>
          </p:cNvPr>
          <p:cNvSpPr>
            <a:spLocks noGrp="1"/>
          </p:cNvSpPr>
          <p:nvPr>
            <p:ph sz="half" idx="17"/>
          </p:nvPr>
        </p:nvSpPr>
        <p:spPr>
          <a:xfrm>
            <a:off x="6704838" y="1877674"/>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CB1781E3-ED60-E5E7-C672-6460D334A22A}"/>
              </a:ext>
            </a:extLst>
          </p:cNvPr>
          <p:cNvSpPr>
            <a:spLocks noGrp="1"/>
          </p:cNvSpPr>
          <p:nvPr>
            <p:ph type="body" idx="18"/>
          </p:nvPr>
        </p:nvSpPr>
        <p:spPr>
          <a:xfrm>
            <a:off x="4622292"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5" name="Text Placeholder 2">
            <a:extLst>
              <a:ext uri="{FF2B5EF4-FFF2-40B4-BE49-F238E27FC236}">
                <a16:creationId xmlns:a16="http://schemas.microsoft.com/office/drawing/2014/main" id="{2B5BF9F1-DF69-2318-71B1-9FBF8A1100A0}"/>
              </a:ext>
            </a:extLst>
          </p:cNvPr>
          <p:cNvSpPr>
            <a:spLocks noGrp="1"/>
          </p:cNvSpPr>
          <p:nvPr>
            <p:ph type="body" idx="19"/>
          </p:nvPr>
        </p:nvSpPr>
        <p:spPr>
          <a:xfrm>
            <a:off x="6704838"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Tree>
    <p:extLst>
      <p:ext uri="{BB962C8B-B14F-4D97-AF65-F5344CB8AC3E}">
        <p14:creationId xmlns:p14="http://schemas.microsoft.com/office/powerpoint/2010/main" val="3440555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3104990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tags" Target="../tags/tag14.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8"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5"/>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 id="2147483709" r:id="rId2"/>
    <p:sldLayoutId id="2147483708" r:id="rId3"/>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9.xml"/><Relationship Id="rId7" Type="http://schemas.openxmlformats.org/officeDocument/2006/relationships/oleObject" Target="../embeddings/oleObject4.bin"/><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image" Target="../media/image20.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19.png"/><Relationship Id="rId2" Type="http://schemas.openxmlformats.org/officeDocument/2006/relationships/tags" Target="../tags/tag79.xml"/><Relationship Id="rId16" Type="http://schemas.openxmlformats.org/officeDocument/2006/relationships/image" Target="../media/image18.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image" Target="../media/image17.png"/><Relationship Id="rId10" Type="http://schemas.openxmlformats.org/officeDocument/2006/relationships/tags" Target="../tags/tag87.xml"/><Relationship Id="rId19" Type="http://schemas.openxmlformats.org/officeDocument/2006/relationships/image" Target="../media/image21.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23.png"/><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94.xml"/><Relationship Id="rId2" Type="http://schemas.openxmlformats.org/officeDocument/2006/relationships/tags" Target="../tags/tag92.xml"/><Relationship Id="rId16" Type="http://schemas.openxmlformats.org/officeDocument/2006/relationships/image" Target="../media/image25.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22.emf"/><Relationship Id="rId5" Type="http://schemas.openxmlformats.org/officeDocument/2006/relationships/tags" Target="../tags/tag95.xml"/><Relationship Id="rId15" Type="http://schemas.openxmlformats.org/officeDocument/2006/relationships/image" Target="../media/image24.png"/><Relationship Id="rId10" Type="http://schemas.openxmlformats.org/officeDocument/2006/relationships/oleObject" Target="../embeddings/oleObject9.bin"/><Relationship Id="rId4" Type="http://schemas.openxmlformats.org/officeDocument/2006/relationships/tags" Target="../tags/tag94.xml"/><Relationship Id="rId9" Type="http://schemas.openxmlformats.org/officeDocument/2006/relationships/slideLayout" Target="../slideLayouts/slideLayout2.xml"/><Relationship Id="rId14" Type="http://schemas.openxmlformats.org/officeDocument/2006/relationships/tags" Target="../tags/tag96.xml"/></Relationships>
</file>

<file path=ppt/slides/_rels/slide1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oleObject" Target="../embeddings/oleObject10.bin"/><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slideLayout" Target="../slideLayouts/slideLayout2.xml"/><Relationship Id="rId17" Type="http://schemas.openxmlformats.org/officeDocument/2006/relationships/image" Target="../media/image29.png"/><Relationship Id="rId2" Type="http://schemas.openxmlformats.org/officeDocument/2006/relationships/tags" Target="../tags/tag100.xml"/><Relationship Id="rId16" Type="http://schemas.openxmlformats.org/officeDocument/2006/relationships/image" Target="../media/image28.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image" Target="../media/image27.png"/><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26.emf"/></Relationships>
</file>

<file path=ppt/slides/_rels/slide14.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14.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7.emf"/><Relationship Id="rId2" Type="http://schemas.openxmlformats.org/officeDocument/2006/relationships/tags" Target="../tags/tag111.xml"/><Relationship Id="rId16" Type="http://schemas.openxmlformats.org/officeDocument/2006/relationships/image" Target="../media/image31.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oleObject" Target="../embeddings/oleObject6.bin"/><Relationship Id="rId5" Type="http://schemas.openxmlformats.org/officeDocument/2006/relationships/tags" Target="../tags/tag114.xml"/><Relationship Id="rId15" Type="http://schemas.openxmlformats.org/officeDocument/2006/relationships/tags" Target="../tags/tag116.xml"/><Relationship Id="rId10" Type="http://schemas.openxmlformats.org/officeDocument/2006/relationships/slideLayout" Target="../slideLayouts/slideLayout2.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30.emf"/><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oleObject" Target="../embeddings/oleObject11.bin"/><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slideLayout" Target="../slideLayouts/slideLayout2.xml"/><Relationship Id="rId5" Type="http://schemas.openxmlformats.org/officeDocument/2006/relationships/tags" Target="../tags/tag123.xml"/><Relationship Id="rId15" Type="http://schemas.openxmlformats.org/officeDocument/2006/relationships/image" Target="../media/image33.png"/><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35.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34.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7.emf"/><Relationship Id="rId5" Type="http://schemas.openxmlformats.org/officeDocument/2006/relationships/tags" Target="../tags/tag133.xml"/><Relationship Id="rId10" Type="http://schemas.openxmlformats.org/officeDocument/2006/relationships/oleObject" Target="../embeddings/oleObject6.bin"/><Relationship Id="rId4" Type="http://schemas.openxmlformats.org/officeDocument/2006/relationships/tags" Target="../tags/tag132.xml"/><Relationship Id="rId9"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oleObject" Target="../embeddings/oleObject6.bin"/><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slideLayout" Target="../slideLayouts/slideLayout2.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2" Type="http://schemas.openxmlformats.org/officeDocument/2006/relationships/tags" Target="../tags/tag149.xml"/><Relationship Id="rId16" Type="http://schemas.openxmlformats.org/officeDocument/2006/relationships/image" Target="../media/image36.emf"/><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oleObject" Target="../embeddings/oleObject12.bin"/><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38.jpe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image" Target="../media/image37.emf"/><Relationship Id="rId5" Type="http://schemas.openxmlformats.org/officeDocument/2006/relationships/tags" Target="../tags/tag165.xml"/><Relationship Id="rId10" Type="http://schemas.openxmlformats.org/officeDocument/2006/relationships/oleObject" Target="../embeddings/oleObject13.bin"/><Relationship Id="rId4" Type="http://schemas.openxmlformats.org/officeDocument/2006/relationships/tags" Target="../tags/tag164.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oleObject" Target="../embeddings/oleObject10.bin"/><Relationship Id="rId3" Type="http://schemas.openxmlformats.org/officeDocument/2006/relationships/tags" Target="../tags/tag171.xml"/><Relationship Id="rId21" Type="http://schemas.openxmlformats.org/officeDocument/2006/relationships/image" Target="../media/image40.svg"/><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slideLayout" Target="../slideLayouts/slideLayout2.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image" Target="../media/image39.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tags" Target="../tags/tag183.xml"/><Relationship Id="rId10" Type="http://schemas.openxmlformats.org/officeDocument/2006/relationships/tags" Target="../tags/tag178.xml"/><Relationship Id="rId19" Type="http://schemas.openxmlformats.org/officeDocument/2006/relationships/image" Target="../media/image26.emf"/><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s>
</file>

<file path=ppt/slides/_rels/slide23.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slideLayout" Target="../slideLayouts/slideLayout2.xml"/><Relationship Id="rId18" Type="http://schemas.openxmlformats.org/officeDocument/2006/relationships/image" Target="../media/image40.svg"/><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image" Target="../media/image39.png"/><Relationship Id="rId2" Type="http://schemas.openxmlformats.org/officeDocument/2006/relationships/tags" Target="../tags/tag186.xml"/><Relationship Id="rId16" Type="http://schemas.openxmlformats.org/officeDocument/2006/relationships/chart" Target="../charts/chart1.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image" Target="../media/image41.emf"/><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image" Target="../media/image40.svg"/><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image" Target="../media/image39.png"/><Relationship Id="rId2" Type="http://schemas.openxmlformats.org/officeDocument/2006/relationships/tags" Target="../tags/tag198.xml"/><Relationship Id="rId16" Type="http://schemas.openxmlformats.org/officeDocument/2006/relationships/image" Target="../media/image13.emf"/><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oleObject" Target="../embeddings/oleObject8.bin"/><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oleObject" Target="../embeddings/oleObject7.bin"/><Relationship Id="rId3" Type="http://schemas.openxmlformats.org/officeDocument/2006/relationships/tags" Target="../tags/tag212.xml"/><Relationship Id="rId21" Type="http://schemas.openxmlformats.org/officeDocument/2006/relationships/image" Target="../media/image43.jpeg"/><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slideLayout" Target="../slideLayouts/slideLayout2.xml"/><Relationship Id="rId2" Type="http://schemas.openxmlformats.org/officeDocument/2006/relationships/tags" Target="../tags/tag211.xml"/><Relationship Id="rId16" Type="http://schemas.openxmlformats.org/officeDocument/2006/relationships/tags" Target="../tags/tag225.xml"/><Relationship Id="rId20" Type="http://schemas.openxmlformats.org/officeDocument/2006/relationships/image" Target="../media/image42.jpe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24" Type="http://schemas.openxmlformats.org/officeDocument/2006/relationships/image" Target="../media/image40.svg"/><Relationship Id="rId5" Type="http://schemas.openxmlformats.org/officeDocument/2006/relationships/tags" Target="../tags/tag214.xml"/><Relationship Id="rId15" Type="http://schemas.openxmlformats.org/officeDocument/2006/relationships/tags" Target="../tags/tag224.xml"/><Relationship Id="rId23" Type="http://schemas.openxmlformats.org/officeDocument/2006/relationships/image" Target="../media/image39.png"/><Relationship Id="rId10" Type="http://schemas.openxmlformats.org/officeDocument/2006/relationships/tags" Target="../tags/tag219.xml"/><Relationship Id="rId19" Type="http://schemas.openxmlformats.org/officeDocument/2006/relationships/image" Target="../media/image12.emf"/><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 Id="rId22" Type="http://schemas.openxmlformats.org/officeDocument/2006/relationships/image" Target="../media/image44.jpeg"/></Relationships>
</file>

<file path=ppt/slides/_rels/slide27.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18" Type="http://schemas.openxmlformats.org/officeDocument/2006/relationships/image" Target="../media/image45.jpeg"/><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41.emf"/><Relationship Id="rId2" Type="http://schemas.openxmlformats.org/officeDocument/2006/relationships/tags" Target="../tags/tag227.xml"/><Relationship Id="rId16" Type="http://schemas.openxmlformats.org/officeDocument/2006/relationships/oleObject" Target="../embeddings/oleObject14.bin"/><Relationship Id="rId20" Type="http://schemas.openxmlformats.org/officeDocument/2006/relationships/image" Target="../media/image40.sv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Layout" Target="../slideLayouts/slideLayout2.xml"/><Relationship Id="rId10" Type="http://schemas.openxmlformats.org/officeDocument/2006/relationships/tags" Target="../tags/tag235.xml"/><Relationship Id="rId19" Type="http://schemas.openxmlformats.org/officeDocument/2006/relationships/image" Target="../media/image39.png"/><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image" Target="../media/image45.jpeg"/><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image" Target="../media/image41.emf"/><Relationship Id="rId2" Type="http://schemas.openxmlformats.org/officeDocument/2006/relationships/tags" Target="../tags/tag241.xml"/><Relationship Id="rId16" Type="http://schemas.openxmlformats.org/officeDocument/2006/relationships/oleObject" Target="../embeddings/oleObject14.bin"/><Relationship Id="rId20" Type="http://schemas.openxmlformats.org/officeDocument/2006/relationships/image" Target="../media/image40.sv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slideLayout" Target="../slideLayouts/slideLayout2.xml"/><Relationship Id="rId10" Type="http://schemas.openxmlformats.org/officeDocument/2006/relationships/tags" Target="../tags/tag249.xml"/><Relationship Id="rId19" Type="http://schemas.openxmlformats.org/officeDocument/2006/relationships/image" Target="../media/image39.png"/><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7.emf"/><Relationship Id="rId5" Type="http://schemas.openxmlformats.org/officeDocument/2006/relationships/tags" Target="../tags/tag29.xml"/><Relationship Id="rId10" Type="http://schemas.openxmlformats.org/officeDocument/2006/relationships/oleObject" Target="../embeddings/oleObject6.bin"/><Relationship Id="rId4" Type="http://schemas.openxmlformats.org/officeDocument/2006/relationships/tags" Target="../tags/tag28.xml"/><Relationship Id="rId9"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oleObject" Target="../embeddings/oleObject7.bin"/><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jpeg"/><Relationship Id="rId2" Type="http://schemas.openxmlformats.org/officeDocument/2006/relationships/tags" Target="../tags/tag33.xml"/><Relationship Id="rId16" Type="http://schemas.openxmlformats.org/officeDocument/2006/relationships/image" Target="../media/image10.jpe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9.jpeg"/><Relationship Id="rId10" Type="http://schemas.openxmlformats.org/officeDocument/2006/relationships/tags" Target="../tags/tag41.xml"/><Relationship Id="rId19" Type="http://schemas.openxmlformats.org/officeDocument/2006/relationships/image" Target="../media/image12.emf"/><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image" Target="../media/image7.emf"/><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oleObject" Target="../embeddings/oleObject6.bin"/><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notesSlide" Target="../notesSlides/notesSlide2.xml"/><Relationship Id="rId5" Type="http://schemas.openxmlformats.org/officeDocument/2006/relationships/tags" Target="../tags/tag49.xml"/><Relationship Id="rId10" Type="http://schemas.openxmlformats.org/officeDocument/2006/relationships/slideLayout" Target="../slideLayouts/slideLayout5.xml"/><Relationship Id="rId4" Type="http://schemas.openxmlformats.org/officeDocument/2006/relationships/tags" Target="../tags/tag48.xml"/><Relationship Id="rId9" Type="http://schemas.openxmlformats.org/officeDocument/2006/relationships/tags" Target="../tags/tag53.xml"/></Relationships>
</file>

<file path=ppt/slides/_rels/slide7.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oleObject" Target="../embeddings/oleObject8.bin"/><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slideLayout" Target="../slideLayouts/slideLayout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image" Target="../media/image16.png"/><Relationship Id="rId2" Type="http://schemas.openxmlformats.org/officeDocument/2006/relationships/tags" Target="../tags/tag66.xml"/><Relationship Id="rId16" Type="http://schemas.openxmlformats.org/officeDocument/2006/relationships/image" Target="../media/image15.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14.png"/><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EA6F-F155-70A5-5A62-8CDB76A72E3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650B802-3E37-E668-7E9D-E2CFA940308E}"/>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9" name="think-cell data - do not delete" hidden="1">
                        <a:extLst>
                          <a:ext uri="{FF2B5EF4-FFF2-40B4-BE49-F238E27FC236}">
                            <a16:creationId xmlns:a16="http://schemas.microsoft.com/office/drawing/2014/main" id="{0650B802-3E37-E668-7E9D-E2CFA940308E}"/>
                          </a:ext>
                        </a:extLst>
                      </p:cNvPr>
                      <p:cNvPicPr/>
                      <p:nvPr/>
                    </p:nvPicPr>
                    <p:blipFill>
                      <a:blip r:embed="rId8"/>
                      <a:stretch>
                        <a:fillRect/>
                      </a:stretch>
                    </p:blipFill>
                    <p:spPr>
                      <a:xfrm>
                        <a:off x="1192" y="1191"/>
                        <a:ext cx="920" cy="1191"/>
                      </a:xfrm>
                      <a:prstGeom prst="rect">
                        <a:avLst/>
                      </a:prstGeom>
                    </p:spPr>
                  </p:pic>
                </p:oleObj>
              </mc:Fallback>
            </mc:AlternateContent>
          </a:graphicData>
        </a:graphic>
      </p:graphicFrame>
      <p:sp>
        <p:nvSpPr>
          <p:cNvPr id="11" name="Subtitle 10">
            <a:extLst>
              <a:ext uri="{FF2B5EF4-FFF2-40B4-BE49-F238E27FC236}">
                <a16:creationId xmlns:a16="http://schemas.microsoft.com/office/drawing/2014/main" id="{4F2A9384-976C-2F64-4D60-C63A48A2C7F1}"/>
              </a:ext>
            </a:extLst>
          </p:cNvPr>
          <p:cNvSpPr>
            <a:spLocks noGrp="1"/>
          </p:cNvSpPr>
          <p:nvPr>
            <p:ph type="subTitle" idx="1"/>
            <p:custDataLst>
              <p:tags r:id="rId3"/>
            </p:custDataLst>
          </p:nvPr>
        </p:nvSpPr>
        <p:spPr>
          <a:xfrm>
            <a:off x="787852" y="3440951"/>
            <a:ext cx="3784147" cy="1029276"/>
          </a:xfrm>
        </p:spPr>
        <p:txBody>
          <a:bodyPr>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b="1" noProof="1">
                <a:latin typeface="Aptos Light" panose="020B0004020202020204" pitchFamily="34" charset="0"/>
              </a:rPr>
              <a:t>Candidate</a:t>
            </a:r>
            <a:r>
              <a:rPr lang="en-US" sz="1500" noProof="1">
                <a:latin typeface="Aptos Light" panose="020B0004020202020204" pitchFamily="34" charset="0"/>
              </a:rPr>
              <a:t>: Volpato Mattia</a:t>
            </a:r>
          </a:p>
          <a:p>
            <a:r>
              <a:rPr lang="en-US" sz="1500" b="1" noProof="1">
                <a:latin typeface="Aptos Light" panose="020B0004020202020204" pitchFamily="34" charset="0"/>
              </a:rPr>
              <a:t>Supervisor</a:t>
            </a:r>
            <a:r>
              <a:rPr lang="en-US" sz="1500" noProof="1">
                <a:latin typeface="Aptos Light" panose="020B0004020202020204" pitchFamily="34" charset="0"/>
              </a:rPr>
              <a:t>: Prof. Michele Ciavotta</a:t>
            </a:r>
          </a:p>
          <a:p>
            <a:r>
              <a:rPr lang="en-US" sz="1500" b="1" noProof="1">
                <a:latin typeface="Aptos Light" panose="020B0004020202020204" pitchFamily="34" charset="0"/>
              </a:rPr>
              <a:t>Company Co-Supervisor</a:t>
            </a:r>
            <a:r>
              <a:rPr lang="en-US" sz="1500" noProof="1">
                <a:latin typeface="Aptos Light" panose="020B0004020202020204" pitchFamily="34" charset="0"/>
              </a:rPr>
              <a:t>: Eng. Bruno Puzzolante</a:t>
            </a:r>
          </a:p>
          <a:p>
            <a:endParaRPr lang="en-US" noProof="1">
              <a:solidFill>
                <a:schemeClr val="accent3"/>
              </a:solidFill>
              <a:latin typeface="Aptos Light" panose="020B0004020202020204" pitchFamily="34" charset="0"/>
            </a:endParaRPr>
          </a:p>
        </p:txBody>
      </p:sp>
      <p:sp>
        <p:nvSpPr>
          <p:cNvPr id="10" name="Title 9">
            <a:extLst>
              <a:ext uri="{FF2B5EF4-FFF2-40B4-BE49-F238E27FC236}">
                <a16:creationId xmlns:a16="http://schemas.microsoft.com/office/drawing/2014/main" id="{DF7F1B92-FA81-C0E6-AFD3-AC6DA67C21D8}"/>
              </a:ext>
            </a:extLst>
          </p:cNvPr>
          <p:cNvSpPr>
            <a:spLocks noGrp="1"/>
          </p:cNvSpPr>
          <p:nvPr>
            <p:ph type="ctrTitle"/>
            <p:custDataLst>
              <p:tags r:id="rId4"/>
            </p:custDataLst>
          </p:nvPr>
        </p:nvSpPr>
        <p:spPr>
          <a:xfrm>
            <a:off x="787853" y="1612454"/>
            <a:ext cx="7568293" cy="1383839"/>
          </a:xfrm>
        </p:spPr>
        <p:txBody>
          <a:bodyPr lIns="68580" rIns="68580" bIns="34290">
            <a:normAutofit fontScale="9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900" b="1" noProof="1">
                <a:solidFill>
                  <a:srgbClr val="002060"/>
                </a:solidFill>
                <a:latin typeface="Aptos" panose="020B0004020202020204" pitchFamily="34" charset="0"/>
              </a:rPr>
              <a:t>Delay Prediction in Supply Chains:</a:t>
            </a:r>
            <a:br>
              <a:rPr lang="en-US" sz="3300" b="1" noProof="1">
                <a:solidFill>
                  <a:srgbClr val="002060"/>
                </a:solidFill>
                <a:latin typeface="Aptos" panose="020B0004020202020204" pitchFamily="34" charset="0"/>
              </a:rPr>
            </a:br>
            <a:r>
              <a:rPr lang="en-US" sz="3300" i="1" noProof="1">
                <a:solidFill>
                  <a:srgbClr val="002060"/>
                </a:solidFill>
                <a:latin typeface="Aptos" panose="020B0004020202020204" pitchFamily="34" charset="0"/>
              </a:rPr>
              <a:t>A Hybrid Graph-Based and </a:t>
            </a:r>
            <a:br>
              <a:rPr lang="en-US" sz="3300" i="1" noProof="1">
                <a:solidFill>
                  <a:srgbClr val="002060"/>
                </a:solidFill>
                <a:latin typeface="Aptos" panose="020B0004020202020204" pitchFamily="34" charset="0"/>
              </a:rPr>
            </a:br>
            <a:r>
              <a:rPr lang="en-US" sz="3300" i="1" noProof="1">
                <a:solidFill>
                  <a:srgbClr val="002060"/>
                </a:solidFill>
                <a:latin typeface="Aptos" panose="020B0004020202020204" pitchFamily="34" charset="0"/>
              </a:rPr>
              <a:t>Machine Learning Approach</a:t>
            </a:r>
          </a:p>
        </p:txBody>
      </p:sp>
      <p:sp>
        <p:nvSpPr>
          <p:cNvPr id="3" name="Subtitle 10">
            <a:extLst>
              <a:ext uri="{FF2B5EF4-FFF2-40B4-BE49-F238E27FC236}">
                <a16:creationId xmlns:a16="http://schemas.microsoft.com/office/drawing/2014/main" id="{C2A4F017-DC93-99B3-A1A2-7912D5AC88CB}"/>
              </a:ext>
            </a:extLst>
          </p:cNvPr>
          <p:cNvSpPr txBox="1">
            <a:spLocks/>
          </p:cNvSpPr>
          <p:nvPr>
            <p:custDataLst>
              <p:tags r:id="rId5"/>
            </p:custDataLst>
          </p:nvPr>
        </p:nvSpPr>
        <p:spPr>
          <a:xfrm>
            <a:off x="6622595" y="3739228"/>
            <a:ext cx="2023384" cy="730999"/>
          </a:xfrm>
          <a:prstGeom prst="rect">
            <a:avLst/>
          </a:prstGeom>
        </p:spPr>
        <p:txBody>
          <a:bodyPr vert="horz" lIns="91440" tIns="45720" rIns="91440" bIns="45720" rtlCol="0">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5pPr>
            <a:lvl6pPr marL="17145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6pPr>
            <a:lvl7pPr marL="20574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7pPr>
            <a:lvl8pPr marL="24003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8pPr>
            <a:lvl9pPr marL="27432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9pPr>
          </a:lstStyle>
          <a:p>
            <a:pPr algn="r">
              <a:buClrTx/>
            </a:pPr>
            <a:r>
              <a:rPr lang="it-IT" sz="1500" noProof="1">
                <a:latin typeface="Aptos Light" panose="020B0004020202020204" pitchFamily="34" charset="0"/>
              </a:rPr>
              <a:t>Master degree</a:t>
            </a:r>
          </a:p>
          <a:p>
            <a:pPr algn="r">
              <a:buClrTx/>
            </a:pPr>
            <a:r>
              <a:rPr lang="it-IT" sz="1500" b="1" noProof="1">
                <a:latin typeface="Aptos Light" panose="020B0004020202020204" pitchFamily="34" charset="0"/>
              </a:rPr>
              <a:t>Computer Science</a:t>
            </a:r>
            <a:endParaRPr lang="en-US" sz="1500" b="1" noProof="1">
              <a:latin typeface="Aptos Light" panose="020B0004020202020204" pitchFamily="34" charset="0"/>
            </a:endParaRPr>
          </a:p>
        </p:txBody>
      </p:sp>
      <p:pic>
        <p:nvPicPr>
          <p:cNvPr id="4" name="Immagine 3">
            <a:extLst>
              <a:ext uri="{FF2B5EF4-FFF2-40B4-BE49-F238E27FC236}">
                <a16:creationId xmlns:a16="http://schemas.microsoft.com/office/drawing/2014/main" id="{9BC56246-7E1D-FB6F-E249-421F2E2AC00C}"/>
              </a:ext>
            </a:extLst>
          </p:cNvPr>
          <p:cNvPicPr>
            <a:picLocks noChangeAspect="1"/>
          </p:cNvPicPr>
          <p:nvPr/>
        </p:nvPicPr>
        <p:blipFill>
          <a:blip r:embed="rId9"/>
          <a:stretch>
            <a:fillRect/>
          </a:stretch>
        </p:blipFill>
        <p:spPr>
          <a:xfrm>
            <a:off x="7934665" y="213692"/>
            <a:ext cx="842962" cy="919162"/>
          </a:xfrm>
          <a:prstGeom prst="rect">
            <a:avLst/>
          </a:prstGeom>
        </p:spPr>
      </p:pic>
    </p:spTree>
    <p:custDataLst>
      <p:tags r:id="rId1"/>
    </p:custDataLst>
    <p:extLst>
      <p:ext uri="{BB962C8B-B14F-4D97-AF65-F5344CB8AC3E}">
        <p14:creationId xmlns:p14="http://schemas.microsoft.com/office/powerpoint/2010/main" val="147196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15CD-96BD-BBA3-7A42-AC553F57253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69D1DD2-6038-D2BD-9AD6-5B5EC5A3E691}"/>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Traffic, Weather and Holiday Data</a:t>
            </a:r>
          </a:p>
        </p:txBody>
      </p:sp>
      <p:sp>
        <p:nvSpPr>
          <p:cNvPr id="10" name="Content Placeholder 9">
            <a:extLst>
              <a:ext uri="{FF2B5EF4-FFF2-40B4-BE49-F238E27FC236}">
                <a16:creationId xmlns:a16="http://schemas.microsoft.com/office/drawing/2014/main" id="{F284CDA0-4916-BF50-28B2-8A6EA11CB044}"/>
              </a:ext>
            </a:extLst>
          </p:cNvPr>
          <p:cNvSpPr>
            <a:spLocks noGrp="1"/>
          </p:cNvSpPr>
          <p:nvPr>
            <p:ph sz="half" idx="1"/>
            <p:custDataLst>
              <p:tags r:id="rId3"/>
            </p:custDataLst>
          </p:nvPr>
        </p:nvSpPr>
        <p:spPr>
          <a:xfrm>
            <a:off x="384062" y="3094174"/>
            <a:ext cx="2474484"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i="1" dirty="0"/>
              <a:t>Road</a:t>
            </a:r>
            <a:r>
              <a:rPr lang="en-US" sz="1100" dirty="0"/>
              <a:t> </a:t>
            </a:r>
            <a:r>
              <a:rPr lang="en-US" sz="1100" i="1" dirty="0"/>
              <a:t>traffic</a:t>
            </a:r>
            <a:r>
              <a:rPr lang="en-US" sz="1100" dirty="0"/>
              <a:t> data retrieved via the </a:t>
            </a:r>
            <a:r>
              <a:rPr lang="en-US" sz="1100" b="1" dirty="0"/>
              <a:t>TomTom API</a:t>
            </a:r>
            <a:r>
              <a:rPr lang="en-US" sz="1100" dirty="0"/>
              <a:t>, comparing ideal versus real-time conditions between two locations.</a:t>
            </a:r>
            <a:endParaRPr lang="en-US" sz="1100" dirty="0">
              <a:solidFill>
                <a:schemeClr val="tx2"/>
              </a:solidFill>
              <a:cs typeface="+mn-cs"/>
            </a:endParaRPr>
          </a:p>
        </p:txBody>
      </p:sp>
      <p:sp>
        <p:nvSpPr>
          <p:cNvPr id="11" name="Content Placeholder 10">
            <a:extLst>
              <a:ext uri="{FF2B5EF4-FFF2-40B4-BE49-F238E27FC236}">
                <a16:creationId xmlns:a16="http://schemas.microsoft.com/office/drawing/2014/main" id="{F0130E7E-B23C-FEE2-F3AA-A9C91BDF5EFA}"/>
              </a:ext>
            </a:extLst>
          </p:cNvPr>
          <p:cNvSpPr>
            <a:spLocks noGrp="1"/>
          </p:cNvSpPr>
          <p:nvPr>
            <p:ph sz="half" idx="2"/>
            <p:custDataLst>
              <p:tags r:id="rId4"/>
            </p:custDataLst>
          </p:nvPr>
        </p:nvSpPr>
        <p:spPr>
          <a:xfrm>
            <a:off x="3477861" y="3098447"/>
            <a:ext cx="2375587"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i="1" dirty="0"/>
              <a:t>Weather</a:t>
            </a:r>
            <a:r>
              <a:rPr lang="en-US" sz="1100" dirty="0"/>
              <a:t> data retrieved via the </a:t>
            </a:r>
            <a:r>
              <a:rPr lang="en-US" sz="1100" b="1" dirty="0"/>
              <a:t>Visual Crossing API</a:t>
            </a:r>
            <a:r>
              <a:rPr lang="en-US" sz="1100" dirty="0"/>
              <a:t>, providing real-time conditions for any location.</a:t>
            </a:r>
            <a:endParaRPr lang="en-US" sz="1100" dirty="0">
              <a:solidFill>
                <a:schemeClr val="tx2"/>
              </a:solidFill>
              <a:cs typeface="+mn-cs"/>
            </a:endParaRPr>
          </a:p>
        </p:txBody>
      </p:sp>
      <p:sp>
        <p:nvSpPr>
          <p:cNvPr id="13" name="Text Placeholder 12">
            <a:extLst>
              <a:ext uri="{FF2B5EF4-FFF2-40B4-BE49-F238E27FC236}">
                <a16:creationId xmlns:a16="http://schemas.microsoft.com/office/drawing/2014/main" id="{6D70D3C3-17F0-6A2B-746C-13E3557C7D66}"/>
              </a:ext>
            </a:extLst>
          </p:cNvPr>
          <p:cNvSpPr>
            <a:spLocks noGrp="1"/>
          </p:cNvSpPr>
          <p:nvPr>
            <p:ph type="body" idx="14"/>
            <p:custDataLst>
              <p:tags r:id="rId5"/>
            </p:custDataLst>
          </p:nvPr>
        </p:nvSpPr>
        <p:spPr>
          <a:xfrm>
            <a:off x="877704" y="922132"/>
            <a:ext cx="1354282" cy="339335"/>
          </a:xfr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it-IT" sz="1400" dirty="0">
                <a:solidFill>
                  <a:schemeClr val="accent1"/>
                </a:solidFill>
                <a:cs typeface="+mn-cs"/>
              </a:rPr>
              <a:t>Traffic Data</a:t>
            </a:r>
            <a:endParaRPr lang="en-US" sz="1400" dirty="0">
              <a:solidFill>
                <a:schemeClr val="accent1"/>
              </a:solidFill>
              <a:cs typeface="+mn-cs"/>
            </a:endParaRPr>
          </a:p>
        </p:txBody>
      </p:sp>
      <p:sp>
        <p:nvSpPr>
          <p:cNvPr id="14" name="Text Placeholder 13">
            <a:extLst>
              <a:ext uri="{FF2B5EF4-FFF2-40B4-BE49-F238E27FC236}">
                <a16:creationId xmlns:a16="http://schemas.microsoft.com/office/drawing/2014/main" id="{F8611DAF-FB8D-90AD-0CA2-10B285AC1E74}"/>
              </a:ext>
            </a:extLst>
          </p:cNvPr>
          <p:cNvSpPr>
            <a:spLocks noGrp="1"/>
          </p:cNvSpPr>
          <p:nvPr>
            <p:ph type="body" idx="15"/>
            <p:custDataLst>
              <p:tags r:id="rId6"/>
            </p:custDataLst>
          </p:nvPr>
        </p:nvSpPr>
        <p:spPr>
          <a:xfrm>
            <a:off x="3552587" y="922132"/>
            <a:ext cx="2036443" cy="339335"/>
          </a:xfr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en-US" sz="1400" dirty="0">
                <a:solidFill>
                  <a:schemeClr val="accent1"/>
                </a:solidFill>
                <a:cs typeface="+mn-cs"/>
              </a:rPr>
              <a:t>Weather Data</a:t>
            </a:r>
          </a:p>
        </p:txBody>
      </p:sp>
      <p:sp>
        <p:nvSpPr>
          <p:cNvPr id="12" name="Content Placeholder 11">
            <a:extLst>
              <a:ext uri="{FF2B5EF4-FFF2-40B4-BE49-F238E27FC236}">
                <a16:creationId xmlns:a16="http://schemas.microsoft.com/office/drawing/2014/main" id="{07959758-DAF0-24C0-671C-3BE67176F7E2}"/>
              </a:ext>
            </a:extLst>
          </p:cNvPr>
          <p:cNvSpPr>
            <a:spLocks noGrp="1"/>
          </p:cNvSpPr>
          <p:nvPr>
            <p:ph sz="half" idx="16"/>
            <p:custDataLst>
              <p:tags r:id="rId7"/>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i="1" dirty="0"/>
              <a:t>National</a:t>
            </a:r>
            <a:r>
              <a:rPr lang="en-US" sz="1100" dirty="0"/>
              <a:t> </a:t>
            </a:r>
            <a:r>
              <a:rPr lang="en-US" sz="1100" i="1" dirty="0"/>
              <a:t>holidays</a:t>
            </a:r>
            <a:r>
              <a:rPr lang="en-US" sz="1100" dirty="0"/>
              <a:t> worldwide retrieved via the </a:t>
            </a:r>
            <a:r>
              <a:rPr lang="en-US" sz="1100" b="1" dirty="0"/>
              <a:t>Calendarific</a:t>
            </a:r>
            <a:r>
              <a:rPr lang="en-US" sz="1100" dirty="0"/>
              <a:t> service, providing indications on potential supplier closures.</a:t>
            </a:r>
            <a:endParaRPr lang="en-US" sz="1100" dirty="0">
              <a:solidFill>
                <a:schemeClr val="tx2"/>
              </a:solidFill>
              <a:cs typeface="+mn-cs"/>
            </a:endParaRPr>
          </a:p>
        </p:txBody>
      </p:sp>
      <p:sp>
        <p:nvSpPr>
          <p:cNvPr id="15" name="Text Placeholder 14">
            <a:extLst>
              <a:ext uri="{FF2B5EF4-FFF2-40B4-BE49-F238E27FC236}">
                <a16:creationId xmlns:a16="http://schemas.microsoft.com/office/drawing/2014/main" id="{EF745269-77B5-5194-F12F-3DE0FDDB2F2B}"/>
              </a:ext>
            </a:extLst>
          </p:cNvPr>
          <p:cNvSpPr>
            <a:spLocks noGrp="1"/>
          </p:cNvSpPr>
          <p:nvPr>
            <p:ph type="body" idx="18"/>
            <p:custDataLst>
              <p:tags r:id="rId8"/>
            </p:custDataLst>
          </p:nvPr>
        </p:nvSpPr>
        <p:spPr>
          <a:xfrm>
            <a:off x="6416714" y="922718"/>
            <a:ext cx="2036443" cy="339335"/>
          </a:xfrm>
          <a:noFill/>
          <a:ln>
            <a:noFill/>
          </a:ln>
        </p:spPr>
        <p:txBody>
          <a:bodyPr spcFirstLastPara="1" wrap="square" lIns="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it-IT" sz="1400" dirty="0">
                <a:solidFill>
                  <a:schemeClr val="accent1"/>
                </a:solidFill>
                <a:cs typeface="+mn-cs"/>
              </a:rPr>
              <a:t>Holiday Data</a:t>
            </a:r>
            <a:endParaRPr lang="en-US" sz="1400" dirty="0">
              <a:solidFill>
                <a:schemeClr val="accent1"/>
              </a:solidFill>
              <a:cs typeface="+mn-cs"/>
            </a:endParaRPr>
          </a:p>
        </p:txBody>
      </p:sp>
      <p:pic>
        <p:nvPicPr>
          <p:cNvPr id="4" name="Picture Placeholder 12">
            <a:extLst>
              <a:ext uri="{FF2B5EF4-FFF2-40B4-BE49-F238E27FC236}">
                <a16:creationId xmlns:a16="http://schemas.microsoft.com/office/drawing/2014/main" id="{75BE2720-E46F-B8DF-FBA4-5CB49C702FDA}"/>
              </a:ext>
            </a:extLst>
          </p:cNvPr>
          <p:cNvPicPr>
            <a:picLocks noChangeAspect="1"/>
          </p:cNvPicPr>
          <p:nvPr>
            <p:custDataLst>
              <p:tags r:id="rId9"/>
            </p:custDataLst>
          </p:nvPr>
        </p:nvPicPr>
        <p:blipFill rotWithShape="1">
          <a:blip r:embed="rId15"/>
          <a:srcRect t="3" b="3"/>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EB03D4AA-1B85-F2FF-6D90-259189D3E7AB}"/>
              </a:ext>
            </a:extLst>
          </p:cNvPr>
          <p:cNvPicPr>
            <a:picLocks noChangeAspect="1"/>
          </p:cNvPicPr>
          <p:nvPr>
            <p:custDataLst>
              <p:tags r:id="rId10"/>
            </p:custDataLst>
          </p:nvPr>
        </p:nvPicPr>
        <p:blipFill rotWithShape="1">
          <a:blip r:embed="rId16"/>
          <a:srcRect l="104" r="104"/>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D58536C3-D5C2-3215-D98D-6D5CBFC38411}"/>
              </a:ext>
            </a:extLst>
          </p:cNvPr>
          <p:cNvPicPr>
            <a:picLocks noChangeAspect="1"/>
          </p:cNvPicPr>
          <p:nvPr>
            <p:custDataLst>
              <p:tags r:id="rId11"/>
            </p:custDataLst>
          </p:nvPr>
        </p:nvPicPr>
        <p:blipFill rotWithShape="1">
          <a:blip r:embed="rId17"/>
          <a:srcRect t="132" b="132"/>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F53DCCD2-51A1-36E4-6B1E-4351A0EB923C}"/>
              </a:ext>
            </a:extLst>
          </p:cNvPr>
          <p:cNvSpPr txBox="1">
            <a:spLocks/>
          </p:cNvSpPr>
          <p:nvPr>
            <p:custDataLst>
              <p:tags r:id="rId12"/>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Dataset &amp; EXTERNAL SOURCES</a:t>
            </a:r>
          </a:p>
        </p:txBody>
      </p:sp>
      <p:sp>
        <p:nvSpPr>
          <p:cNvPr id="17" name="Text Placeholder 4">
            <a:extLst>
              <a:ext uri="{FF2B5EF4-FFF2-40B4-BE49-F238E27FC236}">
                <a16:creationId xmlns:a16="http://schemas.microsoft.com/office/drawing/2014/main" id="{669DF279-11F8-1BFD-2798-2CDBC77B3AD5}"/>
              </a:ext>
            </a:extLst>
          </p:cNvPr>
          <p:cNvSpPr txBox="1">
            <a:spLocks/>
          </p:cNvSpPr>
          <p:nvPr>
            <p:custDataLst>
              <p:tags r:id="rId13"/>
            </p:custDataLst>
          </p:nvPr>
        </p:nvSpPr>
        <p:spPr>
          <a:xfrm>
            <a:off x="342900" y="4337446"/>
            <a:ext cx="84582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200" dirty="0">
                <a:solidFill>
                  <a:schemeClr val="accent2">
                    <a:lumMod val="50000"/>
                  </a:schemeClr>
                </a:solidFill>
              </a:rPr>
              <a:t>These three </a:t>
            </a:r>
            <a:r>
              <a:rPr lang="en-US" sz="1200" b="1" dirty="0">
                <a:solidFill>
                  <a:schemeClr val="accent2">
                    <a:lumMod val="50000"/>
                  </a:schemeClr>
                </a:solidFill>
              </a:rPr>
              <a:t>complementary</a:t>
            </a:r>
            <a:r>
              <a:rPr lang="en-US" sz="1200" dirty="0">
                <a:solidFill>
                  <a:schemeClr val="accent2">
                    <a:lumMod val="50000"/>
                  </a:schemeClr>
                </a:solidFill>
              </a:rPr>
              <a:t> </a:t>
            </a:r>
            <a:r>
              <a:rPr lang="en-US" sz="1200" b="1" dirty="0">
                <a:solidFill>
                  <a:schemeClr val="accent2">
                    <a:lumMod val="50000"/>
                  </a:schemeClr>
                </a:solidFill>
              </a:rPr>
              <a:t>sources</a:t>
            </a:r>
            <a:r>
              <a:rPr lang="en-US" sz="1200" dirty="0">
                <a:solidFill>
                  <a:schemeClr val="accent2">
                    <a:lumMod val="50000"/>
                  </a:schemeClr>
                </a:solidFill>
              </a:rPr>
              <a:t> enrich the core dataset, providing a more </a:t>
            </a:r>
            <a:r>
              <a:rPr lang="en-US" sz="1200" b="1" dirty="0">
                <a:solidFill>
                  <a:schemeClr val="accent2">
                    <a:lumMod val="50000"/>
                  </a:schemeClr>
                </a:solidFill>
              </a:rPr>
              <a:t>complete</a:t>
            </a:r>
            <a:r>
              <a:rPr lang="en-US" sz="1200" dirty="0">
                <a:solidFill>
                  <a:schemeClr val="accent2">
                    <a:lumMod val="50000"/>
                  </a:schemeClr>
                </a:solidFill>
              </a:rPr>
              <a:t> </a:t>
            </a:r>
            <a:r>
              <a:rPr lang="en-US" sz="1200" b="1" dirty="0">
                <a:solidFill>
                  <a:schemeClr val="accent2">
                    <a:lumMod val="50000"/>
                  </a:schemeClr>
                </a:solidFill>
              </a:rPr>
              <a:t>representation</a:t>
            </a:r>
            <a:r>
              <a:rPr lang="en-US" sz="1200" dirty="0">
                <a:solidFill>
                  <a:schemeClr val="accent2">
                    <a:lumMod val="50000"/>
                  </a:schemeClr>
                </a:solidFill>
              </a:rPr>
              <a:t> of the supply chain.</a:t>
            </a:r>
            <a:endParaRPr lang="en-US" sz="1200" noProof="1">
              <a:solidFill>
                <a:schemeClr val="accent2">
                  <a:lumMod val="50000"/>
                </a:schemeClr>
              </a:solidFill>
            </a:endParaRPr>
          </a:p>
        </p:txBody>
      </p:sp>
      <p:pic>
        <p:nvPicPr>
          <p:cNvPr id="2" name="Picture 1">
            <a:extLst>
              <a:ext uri="{FF2B5EF4-FFF2-40B4-BE49-F238E27FC236}">
                <a16:creationId xmlns:a16="http://schemas.microsoft.com/office/drawing/2014/main" id="{6F3CF82D-911A-DEA9-3E99-83FF9856894A}"/>
              </a:ext>
            </a:extLst>
          </p:cNvPr>
          <p:cNvPicPr>
            <a:picLocks noChangeAspect="1"/>
          </p:cNvPicPr>
          <p:nvPr/>
        </p:nvPicPr>
        <p:blipFill>
          <a:blip r:embed="rId18"/>
          <a:stretch>
            <a:fillRect/>
          </a:stretch>
        </p:blipFill>
        <p:spPr>
          <a:xfrm>
            <a:off x="3592028" y="2751966"/>
            <a:ext cx="1653891" cy="326496"/>
          </a:xfrm>
          <a:prstGeom prst="rect">
            <a:avLst/>
          </a:prstGeom>
        </p:spPr>
      </p:pic>
      <p:pic>
        <p:nvPicPr>
          <p:cNvPr id="3" name="Picture 2">
            <a:extLst>
              <a:ext uri="{FF2B5EF4-FFF2-40B4-BE49-F238E27FC236}">
                <a16:creationId xmlns:a16="http://schemas.microsoft.com/office/drawing/2014/main" id="{1EC6EE7F-876A-1251-E0C4-D0B2A8356B88}"/>
              </a:ext>
            </a:extLst>
          </p:cNvPr>
          <p:cNvPicPr>
            <a:picLocks noChangeAspect="1"/>
          </p:cNvPicPr>
          <p:nvPr/>
        </p:nvPicPr>
        <p:blipFill>
          <a:blip r:embed="rId19"/>
          <a:stretch>
            <a:fillRect/>
          </a:stretch>
        </p:blipFill>
        <p:spPr>
          <a:xfrm>
            <a:off x="6493823" y="2680801"/>
            <a:ext cx="1882226" cy="431805"/>
          </a:xfrm>
          <a:prstGeom prst="rect">
            <a:avLst/>
          </a:prstGeom>
        </p:spPr>
      </p:pic>
      <p:sp>
        <p:nvSpPr>
          <p:cNvPr id="7" name="Footer Placeholder 6">
            <a:extLst>
              <a:ext uri="{FF2B5EF4-FFF2-40B4-BE49-F238E27FC236}">
                <a16:creationId xmlns:a16="http://schemas.microsoft.com/office/drawing/2014/main" id="{EFBD27CD-481D-8220-77CA-914FF03CD9AC}"/>
              </a:ext>
            </a:extLst>
          </p:cNvPr>
          <p:cNvSpPr>
            <a:spLocks noGrp="1"/>
          </p:cNvSpPr>
          <p:nvPr>
            <p:ph type="ftr" sz="quarter" idx="11"/>
          </p:nvPr>
        </p:nvSpPr>
        <p:spPr/>
        <p:txBody>
          <a:bodyPr/>
          <a:lstStyle/>
          <a:p>
            <a:r>
              <a:rPr lang="en-US"/>
              <a:t>1, test</a:t>
            </a:r>
          </a:p>
        </p:txBody>
      </p:sp>
      <p:sp>
        <p:nvSpPr>
          <p:cNvPr id="8" name="Slide Number Placeholder 7">
            <a:extLst>
              <a:ext uri="{FF2B5EF4-FFF2-40B4-BE49-F238E27FC236}">
                <a16:creationId xmlns:a16="http://schemas.microsoft.com/office/drawing/2014/main" id="{6ABE63A5-106F-80C5-FF9A-C7888C8376E9}"/>
              </a:ext>
            </a:extLst>
          </p:cNvPr>
          <p:cNvSpPr>
            <a:spLocks noGrp="1"/>
          </p:cNvSpPr>
          <p:nvPr>
            <p:ph type="sldNum" sz="quarter" idx="12"/>
          </p:nvPr>
        </p:nvSpPr>
        <p:spPr/>
        <p:txBody>
          <a:bodyPr/>
          <a:lstStyle/>
          <a:p>
            <a:fld id="{D9AD4B2D-25FF-0B46-98A4-87FBB723E472}" type="slidenum">
              <a:rPr lang="en-US" smtClean="0"/>
              <a:t>10</a:t>
            </a:fld>
            <a:endParaRPr lang="en-US"/>
          </a:p>
        </p:txBody>
      </p:sp>
    </p:spTree>
    <p:custDataLst>
      <p:tags r:id="rId1"/>
    </p:custDataLst>
    <p:extLst>
      <p:ext uri="{BB962C8B-B14F-4D97-AF65-F5344CB8AC3E}">
        <p14:creationId xmlns:p14="http://schemas.microsoft.com/office/powerpoint/2010/main" val="258534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1EED9-39A5-D0CB-7B65-17BBD7060A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CF3A20-74A0-B286-93E7-E7107BED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977E95-43D5-419C-7051-6CB815B01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684EBE-C296-8FE4-3AC5-F296BAB8F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B97C6B-8093-6D77-8ACD-FB1520633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5DA491-D201-F3AE-41C8-596E94A78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BBA953E-A469-3684-CC06-61C70583E424}"/>
              </a:ext>
            </a:extLst>
          </p:cNvPr>
          <p:cNvSpPr>
            <a:spLocks noGrp="1"/>
          </p:cNvSpPr>
          <p:nvPr>
            <p:ph type="title"/>
          </p:nvPr>
        </p:nvSpPr>
        <p:spPr>
          <a:xfrm>
            <a:off x="1389618" y="614238"/>
            <a:ext cx="4597714" cy="2451390"/>
          </a:xfrm>
        </p:spPr>
        <p:txBody>
          <a:bodyPr vert="horz" lIns="91440" tIns="45720" rIns="91440" bIns="45720" rtlCol="0" anchor="b">
            <a:normAutofit/>
          </a:bodyPr>
          <a:lstStyle/>
          <a:p>
            <a:pPr algn="r"/>
            <a:r>
              <a:rPr lang="en-US" sz="3600" dirty="0">
                <a:solidFill>
                  <a:srgbClr val="FFFFFF"/>
                </a:solidFill>
              </a:rPr>
              <a:t>Supply Chain Modeling</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14AED0BD-BAB1-0FA8-780C-E6EC3DDB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64B032-AEC3-B73F-3CEB-5775A3DD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19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C518-36AB-127E-C3FB-0263DE0764C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F01E98-25D4-4D14-A9D4-7BCD1589254D}"/>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5" name="think-cell data - do not delete" hidden="1">
                        <a:extLst>
                          <a:ext uri="{FF2B5EF4-FFF2-40B4-BE49-F238E27FC236}">
                            <a16:creationId xmlns:a16="http://schemas.microsoft.com/office/drawing/2014/main" id="{90F01E98-25D4-4D14-A9D4-7BCD1589254D}"/>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935A64D-9349-7E81-5C1B-A95EDCD3FA0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Supply Chain Graph Model</a:t>
            </a:r>
          </a:p>
        </p:txBody>
      </p:sp>
      <mc:AlternateContent xmlns:mc="http://schemas.openxmlformats.org/markup-compatibility/2006" xmlns:a14="http://schemas.microsoft.com/office/drawing/2010/main">
        <mc:Choice Requires="a14">
          <p:sp>
            <p:nvSpPr>
              <p:cNvPr id="7" name="Google Shape;703;p114">
                <a:extLst>
                  <a:ext uri="{FF2B5EF4-FFF2-40B4-BE49-F238E27FC236}">
                    <a16:creationId xmlns:a16="http://schemas.microsoft.com/office/drawing/2014/main" id="{2C6AAF22-8B83-97B5-9075-8E66A8CB780C}"/>
                  </a:ext>
                </a:extLst>
              </p:cNvPr>
              <p:cNvSpPr txBox="1"/>
              <p:nvPr>
                <p:custDataLst>
                  <p:tags r:id="rId4"/>
                </p:custDataLst>
              </p:nvPr>
            </p:nvSpPr>
            <p:spPr>
              <a:xfrm>
                <a:off x="5513713" y="574699"/>
                <a:ext cx="3234354" cy="185055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100" b="1" noProof="1"/>
                  <a:t>Directed Acyclic Graph (</a:t>
                </a:r>
                <a:r>
                  <a:rPr lang="en-US" sz="1100" b="1" i="1" noProof="1"/>
                  <a:t>DAG</a:t>
                </a:r>
                <a:r>
                  <a:rPr lang="en-US" sz="1100" b="1" noProof="1"/>
                  <a:t>): 	</a:t>
                </a:r>
                <a14:m>
                  <m:oMath xmlns:m="http://schemas.openxmlformats.org/officeDocument/2006/math">
                    <m:r>
                      <a:rPr lang="it-IT" sz="1100" b="0" i="1" noProof="1" smtClean="0">
                        <a:latin typeface="Cambria Math" panose="02040503050406030204" pitchFamily="18" charset="0"/>
                      </a:rPr>
                      <m:t>𝐺</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𝑉</m:t>
                    </m:r>
                    <m:r>
                      <a:rPr lang="it-IT" sz="1100" b="0" i="1" noProof="1" smtClean="0">
                        <a:latin typeface="Cambria Math" panose="02040503050406030204" pitchFamily="18" charset="0"/>
                      </a:rPr>
                      <m:t>, </m:t>
                    </m:r>
                    <m:r>
                      <a:rPr lang="it-IT" sz="1100" b="0" i="1" noProof="1" smtClean="0">
                        <a:latin typeface="Cambria Math" panose="02040503050406030204" pitchFamily="18" charset="0"/>
                      </a:rPr>
                      <m:t>𝐴</m:t>
                    </m:r>
                    <m:r>
                      <a:rPr lang="it-IT" sz="1100" b="0" i="1" noProof="1" smtClean="0">
                        <a:latin typeface="Cambria Math" panose="02040503050406030204" pitchFamily="18" charset="0"/>
                      </a:rPr>
                      <m:t>,</m:t>
                    </m:r>
                    <m:r>
                      <m:rPr>
                        <m:sty m:val="p"/>
                      </m:rPr>
                      <a:rPr lang="it-IT" sz="1100" b="0" i="1" noProof="1" smtClean="0">
                        <a:latin typeface="Cambria Math" panose="02040503050406030204" pitchFamily="18" charset="0"/>
                      </a:rPr>
                      <m:t>C</m:t>
                    </m:r>
                    <m:r>
                      <a:rPr lang="it-IT" sz="1100" b="0" i="1" noProof="1" smtClean="0">
                        <a:latin typeface="Cambria Math" panose="02040503050406030204" pitchFamily="18" charset="0"/>
                      </a:rPr>
                      <m:t>)</m:t>
                    </m:r>
                  </m:oMath>
                </a14:m>
                <a:r>
                  <a:rPr lang="en-US" sz="1100" noProof="1"/>
                  <a:t> </a:t>
                </a:r>
              </a:p>
              <a:p>
                <a:pPr>
                  <a:spcAft>
                    <a:spcPts val="150"/>
                  </a:spcAft>
                </a:pPr>
                <a:r>
                  <a:rPr lang="en-US" sz="1100" noProof="1"/>
                  <a:t>with </a:t>
                </a:r>
                <a14:m>
                  <m:oMath xmlns:m="http://schemas.openxmlformats.org/officeDocument/2006/math">
                    <m:r>
                      <m:rPr>
                        <m:sty m:val="p"/>
                      </m:rPr>
                      <a:rPr lang="it-IT" sz="1100" b="0" i="1" noProof="1" smtClean="0">
                        <a:latin typeface="Cambria Math" panose="02040503050406030204" pitchFamily="18" charset="0"/>
                      </a:rPr>
                      <m:t>C</m:t>
                    </m:r>
                  </m:oMath>
                </a14:m>
                <a:r>
                  <a:rPr lang="en-US" sz="1100" noProof="1"/>
                  <a:t> the set of all possible carriers.</a:t>
                </a:r>
              </a:p>
              <a:p>
                <a:pPr marL="514350" lvl="1" indent="-171450">
                  <a:spcAft>
                    <a:spcPts val="150"/>
                  </a:spcAft>
                  <a:buFont typeface="Arial" panose="020B0604020202020204" pitchFamily="34" charset="0"/>
                  <a:buChar char="•"/>
                </a:pPr>
                <a:endParaRPr lang="en-US" sz="1100" noProof="1"/>
              </a:p>
              <a:p>
                <a:pPr>
                  <a:spcAft>
                    <a:spcPts val="150"/>
                  </a:spcAft>
                </a:pPr>
                <a:r>
                  <a:rPr lang="en-US" sz="1100" noProof="1"/>
                  <a:t>Vertices partitioned into: </a:t>
                </a:r>
              </a:p>
              <a:p>
                <a:pPr marL="514350" lvl="1" indent="-171450">
                  <a:spcAft>
                    <a:spcPts val="150"/>
                  </a:spcAft>
                  <a:buFont typeface="Arial" panose="020B0604020202020204" pitchFamily="34" charset="0"/>
                  <a:buChar char="•"/>
                </a:pPr>
                <a:r>
                  <a:rPr lang="en-US" sz="1100" noProof="1"/>
                  <a:t>Supplier sites (sources).</a:t>
                </a:r>
              </a:p>
              <a:p>
                <a:pPr marL="514350" lvl="1" indent="-171450">
                  <a:spcAft>
                    <a:spcPts val="150"/>
                  </a:spcAft>
                  <a:buFont typeface="Arial" panose="020B0604020202020204" pitchFamily="34" charset="0"/>
                  <a:buChar char="•"/>
                </a:pPr>
                <a:r>
                  <a:rPr lang="en-US" sz="1100" noProof="1"/>
                  <a:t>Intermediate facilities.</a:t>
                </a:r>
              </a:p>
              <a:p>
                <a:pPr marL="514350" lvl="1" indent="-171450">
                  <a:spcAft>
                    <a:spcPts val="150"/>
                  </a:spcAft>
                  <a:buFont typeface="Arial" panose="020B0604020202020204" pitchFamily="34" charset="0"/>
                  <a:buChar char="•"/>
                </a:pPr>
                <a:r>
                  <a:rPr lang="en-US" sz="1100" noProof="1"/>
                  <a:t>Manufacturer (sink).</a:t>
                </a:r>
              </a:p>
              <a:p>
                <a:pPr marL="514350" lvl="1" indent="-171450">
                  <a:spcAft>
                    <a:spcPts val="150"/>
                  </a:spcAft>
                  <a:buFont typeface="Arial" panose="020B0604020202020204" pitchFamily="34" charset="0"/>
                  <a:buChar char="•"/>
                </a:pPr>
                <a:endParaRPr lang="en-US" sz="1100" noProof="1"/>
              </a:p>
              <a:p>
                <a:pPr lvl="1">
                  <a:spcAft>
                    <a:spcPts val="150"/>
                  </a:spcAft>
                </a:pPr>
                <a14:m>
                  <m:oMathPara xmlns:m="http://schemas.openxmlformats.org/officeDocument/2006/math">
                    <m:oMathParaPr>
                      <m:jc m:val="centerGroup"/>
                    </m:oMathParaPr>
                    <m:oMath xmlns:m="http://schemas.openxmlformats.org/officeDocument/2006/math">
                      <m:r>
                        <a:rPr lang="it-IT" sz="1100" b="0" i="1" noProof="1" smtClean="0">
                          <a:latin typeface="Cambria Math" panose="02040503050406030204" pitchFamily="18" charset="0"/>
                        </a:rPr>
                        <m:t>𝑉</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𝑆</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𝐼</m:t>
                      </m:r>
                      <m:r>
                        <a:rPr lang="it-IT" sz="1100" b="0" i="1" noProof="1" smtClean="0">
                          <a:latin typeface="Cambria Math" panose="02040503050406030204" pitchFamily="18" charset="0"/>
                        </a:rPr>
                        <m:t>∪</m:t>
                      </m:r>
                      <m:r>
                        <m:rPr>
                          <m:lit/>
                        </m:rPr>
                        <a:rPr lang="it-IT" sz="1100" b="0" i="1" noProof="1" smtClean="0">
                          <a:latin typeface="Cambria Math" panose="02040503050406030204" pitchFamily="18" charset="0"/>
                        </a:rPr>
                        <m:t>{</m:t>
                      </m:r>
                      <m:r>
                        <a:rPr lang="it-IT" sz="1100" b="0" i="1" noProof="1" smtClean="0">
                          <a:latin typeface="Cambria Math" panose="02040503050406030204" pitchFamily="18" charset="0"/>
                        </a:rPr>
                        <m:t>𝑚</m:t>
                      </m:r>
                      <m:r>
                        <m:rPr>
                          <m:lit/>
                        </m:rPr>
                        <a:rPr lang="it-IT" sz="1100" b="0" i="1" noProof="1" smtClean="0">
                          <a:latin typeface="Cambria Math" panose="02040503050406030204" pitchFamily="18" charset="0"/>
                        </a:rPr>
                        <m:t>}</m:t>
                      </m:r>
                    </m:oMath>
                  </m:oMathPara>
                </a14:m>
                <a:endParaRPr lang="en-US" sz="1100" noProof="1"/>
              </a:p>
            </p:txBody>
          </p:sp>
        </mc:Choice>
        <mc:Fallback xmlns="">
          <p:sp>
            <p:nvSpPr>
              <p:cNvPr id="7" name="Google Shape;703;p114">
                <a:extLst>
                  <a:ext uri="{FF2B5EF4-FFF2-40B4-BE49-F238E27FC236}">
                    <a16:creationId xmlns:a16="http://schemas.microsoft.com/office/drawing/2014/main" id="{2C6AAF22-8B83-97B5-9075-8E66A8CB780C}"/>
                  </a:ext>
                </a:extLst>
              </p:cNvPr>
              <p:cNvSpPr txBox="1">
                <a:spLocks noRot="1" noChangeAspect="1" noMove="1" noResize="1" noEditPoints="1" noAdjustHandles="1" noChangeArrowheads="1" noChangeShapeType="1" noTextEdit="1"/>
              </p:cNvSpPr>
              <p:nvPr>
                <p:custDataLst>
                  <p:tags r:id="rId12"/>
                </p:custDataLst>
              </p:nvPr>
            </p:nvSpPr>
            <p:spPr>
              <a:xfrm>
                <a:off x="5513713" y="574699"/>
                <a:ext cx="3234354" cy="1850556"/>
              </a:xfrm>
              <a:prstGeom prst="rect">
                <a:avLst/>
              </a:prstGeom>
              <a:blipFill>
                <a:blip r:embed="rId13"/>
                <a:stretch>
                  <a:fillRect l="-565"/>
                </a:stretch>
              </a:blipFill>
              <a:ln>
                <a:noFill/>
              </a:ln>
            </p:spPr>
            <p:txBody>
              <a:bodyPr/>
              <a:lstStyle/>
              <a:p>
                <a:r>
                  <a:rPr lang="en-US">
                    <a:noFill/>
                  </a:rPr>
                  <a:t> </a:t>
                </a:r>
              </a:p>
            </p:txBody>
          </p:sp>
        </mc:Fallback>
      </mc:AlternateContent>
      <p:sp>
        <p:nvSpPr>
          <p:cNvPr id="11" name="Google Shape;10527;p9415">
            <a:extLst>
              <a:ext uri="{FF2B5EF4-FFF2-40B4-BE49-F238E27FC236}">
                <a16:creationId xmlns:a16="http://schemas.microsoft.com/office/drawing/2014/main" id="{4AF9F62B-A3D1-93B9-6D53-75083F3B39D6}"/>
              </a:ext>
            </a:extLst>
          </p:cNvPr>
          <p:cNvSpPr txBox="1"/>
          <p:nvPr>
            <p:custDataLst>
              <p:tags r:id="rId5"/>
            </p:custDataLst>
          </p:nvPr>
        </p:nvSpPr>
        <p:spPr>
          <a:xfrm>
            <a:off x="4294408" y="603246"/>
            <a:ext cx="1055828" cy="1822073"/>
          </a:xfrm>
          <a:prstGeom prst="rect">
            <a:avLst/>
          </a:prstGeom>
          <a:solidFill>
            <a:schemeClr val="accent1"/>
          </a:solidFill>
          <a:ln>
            <a:solidFill>
              <a:schemeClr val="bg1"/>
            </a:solid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rPr>
              <a:t>Graph Structure</a:t>
            </a:r>
          </a:p>
        </p:txBody>
      </p:sp>
      <mc:AlternateContent xmlns:mc="http://schemas.openxmlformats.org/markup-compatibility/2006" xmlns:a14="http://schemas.microsoft.com/office/drawing/2010/main">
        <mc:Choice Requires="a14">
          <p:sp>
            <p:nvSpPr>
              <p:cNvPr id="17" name="Google Shape;703;p114">
                <a:extLst>
                  <a:ext uri="{FF2B5EF4-FFF2-40B4-BE49-F238E27FC236}">
                    <a16:creationId xmlns:a16="http://schemas.microsoft.com/office/drawing/2014/main" id="{D7AFA29D-DD90-72E8-2F5D-DA33CD13CAC6}"/>
                  </a:ext>
                </a:extLst>
              </p:cNvPr>
              <p:cNvSpPr txBox="1"/>
              <p:nvPr>
                <p:custDataLst>
                  <p:tags r:id="rId6"/>
                </p:custDataLst>
              </p:nvPr>
            </p:nvSpPr>
            <p:spPr>
              <a:xfrm>
                <a:off x="5513713" y="2718181"/>
                <a:ext cx="3285006" cy="1777606"/>
              </a:xfrm>
              <a:prstGeom prst="rect">
                <a:avLst/>
              </a:prstGeom>
              <a:noFill/>
              <a:ln>
                <a:noFill/>
              </a:ln>
            </p:spPr>
            <p:txBody>
              <a:bodyPr spcFirstLastPara="1" wrap="square" lIns="68580" tIns="68580" rIns="68580" bIns="6858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100" b="1" noProof="1"/>
                  <a:t>Flow function</a:t>
                </a:r>
                <a:r>
                  <a:rPr lang="en-US" sz="1100" noProof="1"/>
                  <a:t> indicating the number of shipments transited through a given edge.</a:t>
                </a:r>
              </a:p>
              <a:p>
                <a:pPr lvl="1">
                  <a:spcAft>
                    <a:spcPts val="150"/>
                  </a:spcAft>
                </a:pPr>
                <a14:m>
                  <m:oMathPara xmlns:m="http://schemas.openxmlformats.org/officeDocument/2006/math">
                    <m:oMathParaPr>
                      <m:jc m:val="centerGroup"/>
                    </m:oMathParaPr>
                    <m:oMath xmlns:m="http://schemas.openxmlformats.org/officeDocument/2006/math">
                      <m:r>
                        <a:rPr lang="it-IT" sz="1100" b="0" i="1" noProof="1" smtClean="0">
                          <a:latin typeface="Cambria Math" panose="02040503050406030204" pitchFamily="18" charset="0"/>
                        </a:rPr>
                        <m:t>𝑓</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𝐴</m:t>
                      </m:r>
                      <m:r>
                        <a:rPr lang="it-IT" sz="1100" b="0" i="1" noProof="1" smtClean="0">
                          <a:latin typeface="Cambria Math" panose="02040503050406030204" pitchFamily="18" charset="0"/>
                        </a:rPr>
                        <m:t>→</m:t>
                      </m:r>
                      <m:r>
                        <a:rPr lang="it-IT" sz="1100" b="0" i="1" noProof="1" smtClean="0">
                          <a:latin typeface="Cambria Math" panose="02040503050406030204" pitchFamily="18" charset="0"/>
                          <a:ea typeface="Cambria Math" panose="02040503050406030204" pitchFamily="18" charset="0"/>
                        </a:rPr>
                        <m:t>ℕ</m:t>
                      </m:r>
                    </m:oMath>
                  </m:oMathPara>
                </a14:m>
                <a:endParaRPr lang="it-IT" sz="1100" b="0" noProof="1"/>
              </a:p>
              <a:p>
                <a:pPr lvl="1">
                  <a:spcAft>
                    <a:spcPts val="150"/>
                  </a:spcAft>
                </a:pPr>
                <a:endParaRPr lang="it-IT" sz="1100" b="0" noProof="1"/>
              </a:p>
              <a:p>
                <a:pPr>
                  <a:spcAft>
                    <a:spcPts val="150"/>
                  </a:spcAft>
                </a:pPr>
                <a:r>
                  <a:rPr lang="it-IT" sz="1100" b="1" noProof="1"/>
                  <a:t>Flow conservation</a:t>
                </a:r>
                <a:r>
                  <a:rPr lang="it-IT" sz="1100" baseline="30000" noProof="1"/>
                  <a:t>1</a:t>
                </a:r>
                <a:r>
                  <a:rPr lang="it-IT" sz="1100" noProof="1"/>
                  <a:t> </a:t>
                </a:r>
                <a:r>
                  <a:rPr lang="it-IT" sz="1100" b="1" noProof="1"/>
                  <a:t> </a:t>
                </a:r>
                <a:r>
                  <a:rPr lang="it-IT" sz="1100" b="0" noProof="1"/>
                  <a:t>on intermediates vertices </a:t>
                </a:r>
                <a:r>
                  <a:rPr lang="en-US" sz="1100" noProof="1"/>
                  <a:t>guarantees no loss or duplication in shipments.</a:t>
                </a:r>
              </a:p>
              <a:p>
                <a:pPr lvl="1">
                  <a:spcAft>
                    <a:spcPts val="150"/>
                  </a:spcAft>
                </a:pPr>
                <a14:m>
                  <m:oMathPara xmlns:m="http://schemas.openxmlformats.org/officeDocument/2006/math">
                    <m:oMathParaPr>
                      <m:jc m:val="centerGroup"/>
                    </m:oMathParaPr>
                    <m:oMath xmlns:m="http://schemas.openxmlformats.org/officeDocument/2006/math">
                      <m:nary>
                        <m:naryPr>
                          <m:chr m:val="∑"/>
                          <m:supHide m:val="on"/>
                          <m:ctrlPr>
                            <a:rPr lang="it-IT" sz="1100" b="0" i="1" noProof="1" smtClean="0">
                              <a:latin typeface="Cambria Math" panose="02040503050406030204" pitchFamily="18" charset="0"/>
                            </a:rPr>
                          </m:ctrlPr>
                        </m:naryPr>
                        <m:sub>
                          <m:d>
                            <m:dPr>
                              <m:ctrlPr>
                                <a:rPr lang="it-IT" sz="1100" b="0" i="1" noProof="1" smtClean="0">
                                  <a:latin typeface="Cambria Math" panose="02040503050406030204" pitchFamily="18" charset="0"/>
                                </a:rPr>
                              </m:ctrlPr>
                            </m:dPr>
                            <m:e>
                              <m:r>
                                <m:rPr>
                                  <m:brk m:alnAt="7"/>
                                </m:rPr>
                                <a:rPr lang="it-IT" sz="1100" b="0" i="1" noProof="1" smtClean="0">
                                  <a:latin typeface="Cambria Math" panose="02040503050406030204" pitchFamily="18" charset="0"/>
                                </a:rPr>
                                <m:t> </m:t>
                              </m:r>
                              <m:r>
                                <a:rPr lang="it-IT" sz="1100" b="0" i="1" noProof="1" smtClean="0">
                                  <a:latin typeface="Cambria Math" panose="02040503050406030204" pitchFamily="18" charset="0"/>
                                </a:rPr>
                                <m:t>𝑖</m:t>
                              </m:r>
                              <m:r>
                                <a:rPr lang="it-IT" sz="1100" b="0" i="1" noProof="1" smtClean="0">
                                  <a:latin typeface="Cambria Math" panose="02040503050406030204" pitchFamily="18" charset="0"/>
                                </a:rPr>
                                <m:t>, </m:t>
                              </m:r>
                              <m:r>
                                <a:rPr lang="it-IT" sz="1100" b="0" i="1" noProof="1" smtClean="0">
                                  <a:latin typeface="Cambria Math" panose="02040503050406030204" pitchFamily="18" charset="0"/>
                                </a:rPr>
                                <m:t>𝑣</m:t>
                              </m:r>
                            </m:e>
                          </m:d>
                          <m:r>
                            <a:rPr lang="it-IT" sz="1100" b="0" i="1" noProof="1" smtClean="0">
                              <a:latin typeface="Cambria Math" panose="02040503050406030204" pitchFamily="18" charset="0"/>
                            </a:rPr>
                            <m:t>∈</m:t>
                          </m:r>
                          <m:r>
                            <a:rPr lang="it-IT" sz="1100" b="0" i="1" noProof="1" smtClean="0">
                              <a:latin typeface="Cambria Math" panose="02040503050406030204" pitchFamily="18" charset="0"/>
                            </a:rPr>
                            <m:t>𝐴</m:t>
                          </m:r>
                        </m:sub>
                        <m:sup/>
                        <m:e>
                          <m:r>
                            <a:rPr lang="it-IT" sz="1100" b="0" i="1" noProof="1" smtClean="0">
                              <a:latin typeface="Cambria Math" panose="02040503050406030204" pitchFamily="18" charset="0"/>
                            </a:rPr>
                            <m:t>𝑓</m:t>
                          </m:r>
                          <m:d>
                            <m:dPr>
                              <m:ctrlPr>
                                <a:rPr lang="it-IT" sz="1100" b="0" i="1" noProof="1" smtClean="0">
                                  <a:latin typeface="Cambria Math" panose="02040503050406030204" pitchFamily="18" charset="0"/>
                                </a:rPr>
                              </m:ctrlPr>
                            </m:dPr>
                            <m:e>
                              <m:r>
                                <a:rPr lang="it-IT" sz="1100" b="0" i="1" noProof="1" smtClean="0">
                                  <a:latin typeface="Cambria Math" panose="02040503050406030204" pitchFamily="18" charset="0"/>
                                </a:rPr>
                                <m:t>𝑖</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𝑣</m:t>
                              </m:r>
                            </m:e>
                          </m:d>
                          <m:r>
                            <a:rPr lang="it-IT" sz="1100" b="0" i="1" noProof="1" smtClean="0">
                              <a:latin typeface="Cambria Math" panose="02040503050406030204" pitchFamily="18" charset="0"/>
                            </a:rPr>
                            <m:t>=</m:t>
                          </m:r>
                        </m:e>
                      </m:nary>
                      <m:nary>
                        <m:naryPr>
                          <m:chr m:val="∑"/>
                          <m:supHide m:val="on"/>
                          <m:ctrlPr>
                            <a:rPr lang="it-IT" sz="1100" i="1" noProof="1" smtClean="0">
                              <a:latin typeface="Cambria Math" panose="02040503050406030204" pitchFamily="18" charset="0"/>
                            </a:rPr>
                          </m:ctrlPr>
                        </m:naryPr>
                        <m:sub>
                          <m:d>
                            <m:dPr>
                              <m:ctrlPr>
                                <a:rPr lang="it-IT" sz="1100" i="1" noProof="1">
                                  <a:latin typeface="Cambria Math" panose="02040503050406030204" pitchFamily="18" charset="0"/>
                                </a:rPr>
                              </m:ctrlPr>
                            </m:dPr>
                            <m:e>
                              <m:r>
                                <m:rPr>
                                  <m:brk m:alnAt="7"/>
                                </m:rPr>
                                <a:rPr lang="it-IT" sz="1100" i="1" noProof="1">
                                  <a:latin typeface="Cambria Math" panose="02040503050406030204" pitchFamily="18" charset="0"/>
                                </a:rPr>
                                <m:t>𝑣</m:t>
                              </m:r>
                              <m:r>
                                <a:rPr lang="it-IT" sz="1100" i="1" noProof="1">
                                  <a:latin typeface="Cambria Math" panose="02040503050406030204" pitchFamily="18" charset="0"/>
                                </a:rPr>
                                <m:t>, </m:t>
                              </m:r>
                              <m:r>
                                <a:rPr lang="it-IT" sz="1100" b="0" i="1" noProof="1" smtClean="0">
                                  <a:latin typeface="Cambria Math" panose="02040503050406030204" pitchFamily="18" charset="0"/>
                                </a:rPr>
                                <m:t>𝑖</m:t>
                              </m:r>
                            </m:e>
                          </m:d>
                          <m:r>
                            <a:rPr lang="it-IT" sz="1100" i="1" noProof="1">
                              <a:latin typeface="Cambria Math" panose="02040503050406030204" pitchFamily="18" charset="0"/>
                            </a:rPr>
                            <m:t>∈</m:t>
                          </m:r>
                          <m:r>
                            <a:rPr lang="it-IT" sz="1100" i="1" noProof="1">
                              <a:latin typeface="Cambria Math" panose="02040503050406030204" pitchFamily="18" charset="0"/>
                            </a:rPr>
                            <m:t>𝐴</m:t>
                          </m:r>
                        </m:sub>
                        <m:sup/>
                        <m:e>
                          <m:r>
                            <a:rPr lang="it-IT" sz="1100" i="1" noProof="1">
                              <a:latin typeface="Cambria Math" panose="02040503050406030204" pitchFamily="18" charset="0"/>
                            </a:rPr>
                            <m:t>𝑓</m:t>
                          </m:r>
                          <m:d>
                            <m:dPr>
                              <m:ctrlPr>
                                <a:rPr lang="it-IT" sz="1100" i="1" noProof="1">
                                  <a:latin typeface="Cambria Math" panose="02040503050406030204" pitchFamily="18" charset="0"/>
                                </a:rPr>
                              </m:ctrlPr>
                            </m:dPr>
                            <m:e>
                              <m:r>
                                <a:rPr lang="it-IT" sz="1100" i="1" noProof="1">
                                  <a:latin typeface="Cambria Math" panose="02040503050406030204" pitchFamily="18" charset="0"/>
                                </a:rPr>
                                <m:t>𝑣</m:t>
                              </m:r>
                              <m:r>
                                <a:rPr lang="it-IT" sz="1100" i="1" noProof="1">
                                  <a:latin typeface="Cambria Math" panose="02040503050406030204" pitchFamily="18" charset="0"/>
                                </a:rPr>
                                <m:t>,</m:t>
                              </m:r>
                              <m:r>
                                <a:rPr lang="it-IT" sz="1100" b="0" i="1" noProof="1" smtClean="0">
                                  <a:latin typeface="Cambria Math" panose="02040503050406030204" pitchFamily="18" charset="0"/>
                                </a:rPr>
                                <m:t>𝑖</m:t>
                              </m:r>
                            </m:e>
                          </m:d>
                          <m:r>
                            <a:rPr lang="it-IT" sz="1100" b="0" i="1" noProof="1" smtClean="0">
                              <a:latin typeface="Cambria Math" panose="02040503050406030204" pitchFamily="18" charset="0"/>
                            </a:rPr>
                            <m:t>,  ∀</m:t>
                          </m:r>
                          <m:r>
                            <a:rPr lang="it-IT" sz="1100" b="0" i="1" noProof="1" smtClean="0">
                              <a:latin typeface="Cambria Math" panose="02040503050406030204" pitchFamily="18" charset="0"/>
                            </a:rPr>
                            <m:t>𝑖</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𝐼</m:t>
                          </m:r>
                        </m:e>
                      </m:nary>
                    </m:oMath>
                  </m:oMathPara>
                </a14:m>
                <a:endParaRPr lang="it-IT" sz="1100" b="0" noProof="1"/>
              </a:p>
              <a:p>
                <a:pPr marL="514350" lvl="1" indent="-171450">
                  <a:spcAft>
                    <a:spcPts val="150"/>
                  </a:spcAft>
                  <a:buFont typeface="Arial" panose="020B0604020202020204" pitchFamily="34" charset="0"/>
                  <a:buChar char="•"/>
                </a:pPr>
                <a:endParaRPr lang="en-US" sz="1100" noProof="1"/>
              </a:p>
              <a:p>
                <a:pPr>
                  <a:spcAft>
                    <a:spcPts val="150"/>
                  </a:spcAft>
                </a:pPr>
                <a:endParaRPr lang="en-US" sz="1100" noProof="1"/>
              </a:p>
            </p:txBody>
          </p:sp>
        </mc:Choice>
        <mc:Fallback xmlns="">
          <p:sp>
            <p:nvSpPr>
              <p:cNvPr id="17" name="Google Shape;703;p114">
                <a:extLst>
                  <a:ext uri="{FF2B5EF4-FFF2-40B4-BE49-F238E27FC236}">
                    <a16:creationId xmlns:a16="http://schemas.microsoft.com/office/drawing/2014/main" id="{D7AFA29D-DD90-72E8-2F5D-DA33CD13CAC6}"/>
                  </a:ext>
                </a:extLst>
              </p:cNvPr>
              <p:cNvSpPr txBox="1">
                <a:spLocks noRot="1" noChangeAspect="1" noMove="1" noResize="1" noEditPoints="1" noAdjustHandles="1" noChangeArrowheads="1" noChangeShapeType="1" noTextEdit="1"/>
              </p:cNvSpPr>
              <p:nvPr>
                <p:custDataLst>
                  <p:tags r:id="rId14"/>
                </p:custDataLst>
              </p:nvPr>
            </p:nvSpPr>
            <p:spPr>
              <a:xfrm>
                <a:off x="5513713" y="2718181"/>
                <a:ext cx="3285006" cy="1777606"/>
              </a:xfrm>
              <a:prstGeom prst="rect">
                <a:avLst/>
              </a:prstGeom>
              <a:blipFill>
                <a:blip r:embed="rId15"/>
                <a:stretch>
                  <a:fillRect l="-1299" b="-37457"/>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BE42DB70-AE1B-2487-3EB5-963B49AE89B9}"/>
              </a:ext>
            </a:extLst>
          </p:cNvPr>
          <p:cNvSpPr txBox="1">
            <a:spLocks/>
          </p:cNvSpPr>
          <p:nvPr>
            <p:custDataLst>
              <p:tags r:id="rId7"/>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Supply CHAIN Modeling</a:t>
            </a:r>
          </a:p>
        </p:txBody>
      </p:sp>
      <p:pic>
        <p:nvPicPr>
          <p:cNvPr id="16" name="Picture 15">
            <a:extLst>
              <a:ext uri="{FF2B5EF4-FFF2-40B4-BE49-F238E27FC236}">
                <a16:creationId xmlns:a16="http://schemas.microsoft.com/office/drawing/2014/main" id="{D9E329A9-BE56-0E56-84A8-02B334647665}"/>
              </a:ext>
            </a:extLst>
          </p:cNvPr>
          <p:cNvPicPr>
            <a:picLocks noChangeAspect="1"/>
          </p:cNvPicPr>
          <p:nvPr/>
        </p:nvPicPr>
        <p:blipFill>
          <a:blip r:embed="rId16"/>
          <a:stretch>
            <a:fillRect/>
          </a:stretch>
        </p:blipFill>
        <p:spPr>
          <a:xfrm>
            <a:off x="262288" y="1030426"/>
            <a:ext cx="3783668" cy="3184543"/>
          </a:xfrm>
          <a:prstGeom prst="rect">
            <a:avLst/>
          </a:prstGeom>
        </p:spPr>
      </p:pic>
      <p:sp>
        <p:nvSpPr>
          <p:cNvPr id="19" name="TextBox 18">
            <a:extLst>
              <a:ext uri="{FF2B5EF4-FFF2-40B4-BE49-F238E27FC236}">
                <a16:creationId xmlns:a16="http://schemas.microsoft.com/office/drawing/2014/main" id="{E9BEB7FB-3029-BE92-420B-9F551234FE8E}"/>
              </a:ext>
            </a:extLst>
          </p:cNvPr>
          <p:cNvSpPr txBox="1"/>
          <p:nvPr/>
        </p:nvSpPr>
        <p:spPr>
          <a:xfrm>
            <a:off x="262288" y="4326510"/>
            <a:ext cx="3783668" cy="338554"/>
          </a:xfrm>
          <a:prstGeom prst="rect">
            <a:avLst/>
          </a:prstGeom>
          <a:noFill/>
        </p:spPr>
        <p:txBody>
          <a:bodyPr wrap="square" rtlCol="0">
            <a:spAutoFit/>
          </a:bodyPr>
          <a:lstStyle/>
          <a:p>
            <a:r>
              <a:rPr lang="it-IT" sz="800" dirty="0"/>
              <a:t>Supply chain </a:t>
            </a:r>
            <a:r>
              <a:rPr lang="it-IT" sz="800" dirty="0" err="1"/>
              <a:t>graph</a:t>
            </a:r>
            <a:r>
              <a:rPr lang="it-IT" sz="800" dirty="0"/>
              <a:t> </a:t>
            </a:r>
            <a:r>
              <a:rPr lang="it-IT" sz="800" dirty="0" err="1"/>
              <a:t>visualization</a:t>
            </a:r>
            <a:r>
              <a:rPr lang="it-IT" sz="800" dirty="0"/>
              <a:t> with </a:t>
            </a:r>
            <a:r>
              <a:rPr lang="it-IT" sz="800" dirty="0">
                <a:solidFill>
                  <a:srgbClr val="FF0000"/>
                </a:solidFill>
              </a:rPr>
              <a:t>supplier </a:t>
            </a:r>
            <a:r>
              <a:rPr lang="it-IT" sz="800" dirty="0" err="1">
                <a:solidFill>
                  <a:srgbClr val="FF0000"/>
                </a:solidFill>
              </a:rPr>
              <a:t>sites</a:t>
            </a:r>
            <a:r>
              <a:rPr lang="it-IT" sz="800" dirty="0">
                <a:solidFill>
                  <a:schemeClr val="tx1"/>
                </a:solidFill>
              </a:rPr>
              <a:t>,</a:t>
            </a:r>
            <a:r>
              <a:rPr lang="it-IT" sz="800" dirty="0">
                <a:solidFill>
                  <a:srgbClr val="FF0000"/>
                </a:solidFill>
              </a:rPr>
              <a:t> </a:t>
            </a:r>
            <a:r>
              <a:rPr lang="it-IT" sz="800" dirty="0">
                <a:solidFill>
                  <a:srgbClr val="00B0F0"/>
                </a:solidFill>
              </a:rPr>
              <a:t>intermediate locations </a:t>
            </a:r>
            <a:r>
              <a:rPr lang="it-IT" sz="800" dirty="0">
                <a:solidFill>
                  <a:schemeClr val="tx1"/>
                </a:solidFill>
              </a:rPr>
              <a:t>and the </a:t>
            </a:r>
            <a:r>
              <a:rPr lang="it-IT" sz="800" dirty="0" err="1">
                <a:solidFill>
                  <a:srgbClr val="00B050"/>
                </a:solidFill>
              </a:rPr>
              <a:t>manufacturer</a:t>
            </a:r>
            <a:r>
              <a:rPr lang="it-IT" sz="800" dirty="0">
                <a:solidFill>
                  <a:schemeClr val="tx1"/>
                </a:solidFill>
              </a:rPr>
              <a:t>.</a:t>
            </a:r>
            <a:endParaRPr lang="en-US" sz="800" dirty="0">
              <a:solidFill>
                <a:schemeClr val="tx1"/>
              </a:solidFill>
            </a:endParaRPr>
          </a:p>
        </p:txBody>
      </p:sp>
      <p:sp>
        <p:nvSpPr>
          <p:cNvPr id="20" name="Google Shape;10527;p9415">
            <a:extLst>
              <a:ext uri="{FF2B5EF4-FFF2-40B4-BE49-F238E27FC236}">
                <a16:creationId xmlns:a16="http://schemas.microsoft.com/office/drawing/2014/main" id="{F61A6476-139B-6CD3-91BC-9F2FD68320A3}"/>
              </a:ext>
            </a:extLst>
          </p:cNvPr>
          <p:cNvSpPr txBox="1"/>
          <p:nvPr>
            <p:custDataLst>
              <p:tags r:id="rId8"/>
            </p:custDataLst>
          </p:nvPr>
        </p:nvSpPr>
        <p:spPr>
          <a:xfrm>
            <a:off x="4294408" y="2718181"/>
            <a:ext cx="1055828" cy="1777607"/>
          </a:xfrm>
          <a:prstGeom prst="rect">
            <a:avLst/>
          </a:prstGeom>
          <a:solidFill>
            <a:schemeClr val="accent1"/>
          </a:solid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rPr>
              <a:t>Shipments Flow</a:t>
            </a:r>
          </a:p>
        </p:txBody>
      </p:sp>
      <p:sp>
        <p:nvSpPr>
          <p:cNvPr id="23" name="TextBox 22">
            <a:extLst>
              <a:ext uri="{FF2B5EF4-FFF2-40B4-BE49-F238E27FC236}">
                <a16:creationId xmlns:a16="http://schemas.microsoft.com/office/drawing/2014/main" id="{8B25BF9A-2D73-FD4C-64DF-97306FBBDA8B}"/>
              </a:ext>
            </a:extLst>
          </p:cNvPr>
          <p:cNvSpPr txBox="1"/>
          <p:nvPr/>
        </p:nvSpPr>
        <p:spPr>
          <a:xfrm>
            <a:off x="5513713" y="4618899"/>
            <a:ext cx="3285006" cy="215444"/>
          </a:xfrm>
          <a:prstGeom prst="rect">
            <a:avLst/>
          </a:prstGeom>
          <a:noFill/>
        </p:spPr>
        <p:txBody>
          <a:bodyPr wrap="square" rtlCol="0">
            <a:spAutoFit/>
          </a:bodyPr>
          <a:lstStyle/>
          <a:p>
            <a:r>
              <a:rPr lang="en-US" sz="800" dirty="0">
                <a:solidFill>
                  <a:schemeClr val="tx1"/>
                </a:solidFill>
              </a:rPr>
              <a:t>1. L. R. Ford and D. R. Fulkerson, “Maximal flow through a network”</a:t>
            </a:r>
          </a:p>
        </p:txBody>
      </p:sp>
    </p:spTree>
    <p:custDataLst>
      <p:tags r:id="rId1"/>
    </p:custDataLst>
    <p:extLst>
      <p:ext uri="{BB962C8B-B14F-4D97-AF65-F5344CB8AC3E}">
        <p14:creationId xmlns:p14="http://schemas.microsoft.com/office/powerpoint/2010/main" val="245854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211C2-64CB-6972-39CA-4885208E46C7}"/>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1121EA38-1F75-4477-DC44-B450607684EC}"/>
              </a:ext>
            </a:extLst>
          </p:cNvPr>
          <p:cNvSpPr>
            <a:spLocks noGrp="1"/>
          </p:cNvSpPr>
          <p:nvPr>
            <p:ph type="body" sz="quarter" idx="15"/>
            <p:custDataLst>
              <p:tags r:id="rId2"/>
            </p:custDataLst>
          </p:nvPr>
        </p:nvSpPr>
        <p:spPr>
          <a:xfrm>
            <a:off x="348898" y="3839361"/>
            <a:ext cx="8452202" cy="898322"/>
          </a:xfrm>
          <a:solidFill>
            <a:schemeClr val="accent1"/>
          </a:solidFill>
        </p:spPr>
        <p:txBody>
          <a:bodyPr lIns="274320" tIns="68580" rIns="68580" bIns="6858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chemeClr val="bg1"/>
                </a:solidFill>
              </a:rPr>
              <a:t>Shipments</a:t>
            </a:r>
            <a:r>
              <a:rPr lang="en-US" sz="1400" noProof="1">
                <a:solidFill>
                  <a:schemeClr val="bg1"/>
                </a:solidFill>
              </a:rPr>
              <a:t> are represented as </a:t>
            </a:r>
            <a:r>
              <a:rPr lang="en-US" sz="1400" b="1" noProof="1">
                <a:solidFill>
                  <a:schemeClr val="bg1"/>
                </a:solidFill>
              </a:rPr>
              <a:t>maximal paths </a:t>
            </a:r>
            <a:r>
              <a:rPr lang="en-US" sz="1400" noProof="1">
                <a:solidFill>
                  <a:schemeClr val="bg1"/>
                </a:solidFill>
              </a:rPr>
              <a:t>ending in the manufacturer. The </a:t>
            </a:r>
            <a:r>
              <a:rPr lang="en-US" sz="1400" b="1" noProof="1">
                <a:solidFill>
                  <a:schemeClr val="bg1"/>
                </a:solidFill>
              </a:rPr>
              <a:t>routing process </a:t>
            </a:r>
            <a:r>
              <a:rPr lang="en-US" sz="1400" noProof="1">
                <a:solidFill>
                  <a:schemeClr val="bg1"/>
                </a:solidFill>
              </a:rPr>
              <a:t>is modeled using </a:t>
            </a:r>
            <a:r>
              <a:rPr lang="en-US" sz="1400" b="1" noProof="1">
                <a:solidFill>
                  <a:schemeClr val="bg1"/>
                </a:solidFill>
              </a:rPr>
              <a:t>discrete-time Markov chains</a:t>
            </a:r>
            <a:r>
              <a:rPr lang="en-US" sz="1400" noProof="1">
                <a:solidFill>
                  <a:schemeClr val="bg1"/>
                </a:solidFill>
              </a:rPr>
              <a:t>, capturing shipment trajectories as </a:t>
            </a:r>
            <a:r>
              <a:rPr lang="en-US" sz="1400" b="1" noProof="1">
                <a:solidFill>
                  <a:schemeClr val="bg1"/>
                </a:solidFill>
              </a:rPr>
              <a:t>stochastic processes </a:t>
            </a:r>
            <a:r>
              <a:rPr lang="en-US" sz="1400" noProof="1">
                <a:solidFill>
                  <a:schemeClr val="bg1"/>
                </a:solidFill>
              </a:rPr>
              <a:t>based on </a:t>
            </a:r>
            <a:r>
              <a:rPr lang="en-US" sz="1400" b="1" noProof="1">
                <a:solidFill>
                  <a:schemeClr val="bg1"/>
                </a:solidFill>
              </a:rPr>
              <a:t>empirical</a:t>
            </a:r>
            <a:r>
              <a:rPr lang="en-US" sz="1400" noProof="1">
                <a:solidFill>
                  <a:schemeClr val="bg1"/>
                </a:solidFill>
              </a:rPr>
              <a:t> </a:t>
            </a:r>
            <a:r>
              <a:rPr lang="en-US" sz="1400" b="1" noProof="1">
                <a:solidFill>
                  <a:schemeClr val="bg1"/>
                </a:solidFill>
              </a:rPr>
              <a:t>transition</a:t>
            </a:r>
            <a:r>
              <a:rPr lang="en-US" sz="1400" noProof="1">
                <a:solidFill>
                  <a:schemeClr val="bg1"/>
                </a:solidFill>
              </a:rPr>
              <a:t> </a:t>
            </a:r>
            <a:r>
              <a:rPr lang="en-US" sz="1400" b="1" noProof="1">
                <a:solidFill>
                  <a:schemeClr val="bg1"/>
                </a:solidFill>
              </a:rPr>
              <a:t>probabilities</a:t>
            </a:r>
            <a:r>
              <a:rPr lang="en-US" sz="1400" noProof="1">
                <a:solidFill>
                  <a:schemeClr val="bg1"/>
                </a:solidFill>
              </a:rPr>
              <a:t> derived from </a:t>
            </a:r>
            <a:r>
              <a:rPr lang="en-US" sz="1400" b="1" noProof="1">
                <a:solidFill>
                  <a:schemeClr val="bg1"/>
                </a:solidFill>
              </a:rPr>
              <a:t>historical</a:t>
            </a:r>
            <a:r>
              <a:rPr lang="en-US" sz="1400" noProof="1">
                <a:solidFill>
                  <a:schemeClr val="bg1"/>
                </a:solidFill>
              </a:rPr>
              <a:t> </a:t>
            </a:r>
            <a:r>
              <a:rPr lang="en-US" sz="1400" b="1" noProof="1">
                <a:solidFill>
                  <a:schemeClr val="bg1"/>
                </a:solidFill>
              </a:rPr>
              <a:t>shipment</a:t>
            </a:r>
            <a:r>
              <a:rPr lang="en-US" sz="1400" noProof="1">
                <a:solidFill>
                  <a:schemeClr val="bg1"/>
                </a:solidFill>
              </a:rPr>
              <a:t> </a:t>
            </a:r>
            <a:r>
              <a:rPr lang="en-US" sz="1400" b="1" noProof="1">
                <a:solidFill>
                  <a:schemeClr val="bg1"/>
                </a:solidFill>
              </a:rPr>
              <a:t>flows</a:t>
            </a:r>
            <a:r>
              <a:rPr lang="en-US" sz="1400" noProof="1">
                <a:solidFill>
                  <a:schemeClr val="bg1"/>
                </a:solidFill>
              </a:rPr>
              <a:t>.</a:t>
            </a:r>
          </a:p>
        </p:txBody>
      </p:sp>
      <p:graphicFrame>
        <p:nvGraphicFramePr>
          <p:cNvPr id="5" name="think-cell data - do not delete" hidden="1">
            <a:extLst>
              <a:ext uri="{FF2B5EF4-FFF2-40B4-BE49-F238E27FC236}">
                <a16:creationId xmlns:a16="http://schemas.microsoft.com/office/drawing/2014/main" id="{8E1CDBF2-9076-C9E6-5A9F-66A720987504}"/>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8E1CDBF2-9076-C9E6-5A9F-66A720987504}"/>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8826D7B-34AD-BB18-AE12-978024A067AC}"/>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14" name="Google Shape;10527;p9415">
            <a:extLst>
              <a:ext uri="{FF2B5EF4-FFF2-40B4-BE49-F238E27FC236}">
                <a16:creationId xmlns:a16="http://schemas.microsoft.com/office/drawing/2014/main" id="{49B09A5B-B800-028E-31FF-697BCCF9A653}"/>
              </a:ext>
            </a:extLst>
          </p:cNvPr>
          <p:cNvSpPr txBox="1"/>
          <p:nvPr>
            <p:custDataLst>
              <p:tags r:id="rId5"/>
            </p:custDataLst>
          </p:nvPr>
        </p:nvSpPr>
        <p:spPr>
          <a:xfrm>
            <a:off x="342900" y="997839"/>
            <a:ext cx="3020279" cy="288036"/>
          </a:xfrm>
          <a:prstGeom prst="homePlate">
            <a:avLst/>
          </a:prstGeom>
          <a:solidFill>
            <a:schemeClr val="bg2"/>
          </a:solidFill>
          <a:ln>
            <a:noFill/>
          </a:ln>
        </p:spPr>
        <p:txBody>
          <a:bodyPr spcFirstLastPara="1" wrap="square" lIns="10287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Empirical Probabilities</a:t>
            </a:r>
          </a:p>
        </p:txBody>
      </p:sp>
      <p:sp>
        <p:nvSpPr>
          <p:cNvPr id="29" name="Google Shape;10527;p9415">
            <a:extLst>
              <a:ext uri="{FF2B5EF4-FFF2-40B4-BE49-F238E27FC236}">
                <a16:creationId xmlns:a16="http://schemas.microsoft.com/office/drawing/2014/main" id="{6B7BE1A8-BD8D-ACD3-9FFD-A0D317418382}"/>
              </a:ext>
            </a:extLst>
          </p:cNvPr>
          <p:cNvSpPr txBox="1"/>
          <p:nvPr>
            <p:custDataLst>
              <p:tags r:id="rId6"/>
            </p:custDataLst>
          </p:nvPr>
        </p:nvSpPr>
        <p:spPr>
          <a:xfrm>
            <a:off x="5985528" y="997839"/>
            <a:ext cx="2813190" cy="288036"/>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Carrier-Conditioned Dynamics</a:t>
            </a:r>
          </a:p>
        </p:txBody>
      </p:sp>
      <p:sp>
        <p:nvSpPr>
          <p:cNvPr id="34" name="Google Shape;10527;p9415">
            <a:extLst>
              <a:ext uri="{FF2B5EF4-FFF2-40B4-BE49-F238E27FC236}">
                <a16:creationId xmlns:a16="http://schemas.microsoft.com/office/drawing/2014/main" id="{441AD3D5-C41B-3829-EDA3-0FCF96D3F0EB}"/>
              </a:ext>
            </a:extLst>
          </p:cNvPr>
          <p:cNvSpPr txBox="1"/>
          <p:nvPr>
            <p:custDataLst>
              <p:tags r:id="rId7"/>
            </p:custDataLst>
          </p:nvPr>
        </p:nvSpPr>
        <p:spPr>
          <a:xfrm>
            <a:off x="3278263" y="997839"/>
            <a:ext cx="2765862" cy="288036"/>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Probabilistic Routing</a:t>
            </a:r>
          </a:p>
        </p:txBody>
      </p:sp>
      <mc:AlternateContent xmlns:mc="http://schemas.openxmlformats.org/markup-compatibility/2006">
        <mc:Choice xmlns:a14="http://schemas.microsoft.com/office/drawing/2010/main" Requires="a14">
          <p:sp>
            <p:nvSpPr>
              <p:cNvPr id="6" name="Google Shape;703;p114">
                <a:extLst>
                  <a:ext uri="{FF2B5EF4-FFF2-40B4-BE49-F238E27FC236}">
                    <a16:creationId xmlns:a16="http://schemas.microsoft.com/office/drawing/2014/main" id="{FE3C987D-3858-076D-B3B0-5DF68208E5EF}"/>
                  </a:ext>
                </a:extLst>
              </p:cNvPr>
              <p:cNvSpPr txBox="1"/>
              <p:nvPr>
                <p:custDataLst>
                  <p:tags r:id="rId8"/>
                </p:custDataLst>
              </p:nvPr>
            </p:nvSpPr>
            <p:spPr>
              <a:xfrm>
                <a:off x="342901" y="1277498"/>
                <a:ext cx="2939328" cy="2477083"/>
              </a:xfrm>
              <a:prstGeom prst="rect">
                <a:avLst/>
              </a:prstGeom>
              <a:noFill/>
              <a:ln>
                <a:noFill/>
              </a:ln>
            </p:spPr>
            <p:txBody>
              <a:bodyPr spcFirstLastPara="1" wrap="square" lIns="68580" tIns="68580" rIns="68580" bIns="34290" anchor="t" anchorCtr="0">
                <a:normAutofit fontScale="9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Shipment flow function used to estimate the </a:t>
                </a:r>
                <a:r>
                  <a:rPr lang="en-US" sz="1200" b="1" noProof="1"/>
                  <a:t>empirical probabilities</a:t>
                </a:r>
                <a:r>
                  <a:rPr lang="en-US" sz="1200" noProof="1"/>
                  <a:t> of transition:</a:t>
                </a:r>
              </a:p>
              <a:p>
                <a:pPr>
                  <a:spcAft>
                    <a:spcPts val="300"/>
                  </a:spcAft>
                </a:pPr>
                <a14:m>
                  <m:oMathPara xmlns:m="http://schemas.openxmlformats.org/officeDocument/2006/math">
                    <m:oMathParaPr>
                      <m:jc m:val="centerGroup"/>
                    </m:oMathParaPr>
                    <m:oMath xmlns:m="http://schemas.openxmlformats.org/officeDocument/2006/math">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𝑃</m:t>
                          </m:r>
                        </m:e>
                        <m:sub>
                          <m:r>
                            <a:rPr lang="it-IT" sz="1200" b="0" i="1" noProof="1" smtClean="0">
                              <a:latin typeface="Cambria Math" panose="02040503050406030204" pitchFamily="18" charset="0"/>
                            </a:rPr>
                            <m:t>𝑣𝑢</m:t>
                          </m:r>
                        </m:sub>
                      </m:sSub>
                      <m:r>
                        <a:rPr lang="it-IT" sz="1200" b="0" i="1" noProof="1" smtClean="0">
                          <a:latin typeface="Cambria Math" panose="02040503050406030204" pitchFamily="18" charset="0"/>
                        </a:rPr>
                        <m:t>= </m:t>
                      </m:r>
                      <m:f>
                        <m:fPr>
                          <m:ctrlPr>
                            <a:rPr lang="it-IT" sz="1200" b="0" i="1" noProof="1" smtClean="0">
                              <a:latin typeface="Cambria Math" panose="02040503050406030204" pitchFamily="18" charset="0"/>
                            </a:rPr>
                          </m:ctrlPr>
                        </m:fPr>
                        <m:num>
                          <m:r>
                            <a:rPr lang="it-IT" sz="1200" b="0" i="1" noProof="1" smtClean="0">
                              <a:latin typeface="Cambria Math" panose="02040503050406030204" pitchFamily="18" charset="0"/>
                            </a:rPr>
                            <m:t>𝑓</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𝑢</m:t>
                          </m:r>
                          <m:r>
                            <a:rPr lang="it-IT" sz="1200" b="0" i="1" noProof="1" smtClean="0">
                              <a:latin typeface="Cambria Math" panose="02040503050406030204" pitchFamily="18" charset="0"/>
                            </a:rPr>
                            <m:t>)</m:t>
                          </m:r>
                        </m:num>
                        <m:den>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𝑓</m:t>
                              </m:r>
                            </m:e>
                            <m:sub>
                              <m:r>
                                <a:rPr lang="it-IT" sz="1200" b="0" i="1" noProof="1" smtClean="0">
                                  <a:latin typeface="Cambria Math" panose="02040503050406030204" pitchFamily="18" charset="0"/>
                                </a:rPr>
                                <m:t>𝑣</m:t>
                              </m:r>
                            </m:sub>
                          </m:sSub>
                          <m:r>
                            <a:rPr lang="it-IT" sz="1200" b="0" i="1" noProof="1" smtClean="0">
                              <a:latin typeface="Cambria Math" panose="02040503050406030204" pitchFamily="18" charset="0"/>
                            </a:rPr>
                            <m:t>(</m:t>
                          </m:r>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den>
                      </m:f>
                      <m:r>
                        <a:rPr lang="it-IT" sz="1200" b="0" i="1" noProof="1" smtClean="0">
                          <a:latin typeface="Cambria Math" panose="02040503050406030204" pitchFamily="18" charset="0"/>
                        </a:rPr>
                        <m:t>=</m:t>
                      </m:r>
                      <m:f>
                        <m:fPr>
                          <m:ctrlPr>
                            <a:rPr lang="it-IT" sz="1200" b="0" i="1" noProof="1" smtClean="0">
                              <a:latin typeface="Cambria Math" panose="02040503050406030204" pitchFamily="18" charset="0"/>
                            </a:rPr>
                          </m:ctrlPr>
                        </m:fPr>
                        <m:num>
                          <m:r>
                            <a:rPr lang="it-IT" sz="1200" b="0" i="1" noProof="1" smtClean="0">
                              <a:latin typeface="Cambria Math" panose="02040503050406030204" pitchFamily="18" charset="0"/>
                            </a:rPr>
                            <m:t>𝑓</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𝑢</m:t>
                          </m:r>
                          <m:r>
                            <a:rPr lang="it-IT" sz="1200" b="0" i="1" noProof="1" smtClean="0">
                              <a:latin typeface="Cambria Math" panose="02040503050406030204" pitchFamily="18" charset="0"/>
                            </a:rPr>
                            <m:t>)</m:t>
                          </m:r>
                        </m:num>
                        <m:den>
                          <m:nary>
                            <m:naryPr>
                              <m:chr m:val="∑"/>
                              <m:supHide m:val="on"/>
                              <m:ctrlPr>
                                <a:rPr lang="it-IT" sz="1200" b="0" i="1" noProof="1" smtClean="0">
                                  <a:latin typeface="Cambria Math" panose="02040503050406030204" pitchFamily="18" charset="0"/>
                                </a:rPr>
                              </m:ctrlPr>
                            </m:naryPr>
                            <m:sub>
                              <m:d>
                                <m:dPr>
                                  <m:ctrlPr>
                                    <a:rPr lang="it-IT" sz="1200" b="0" i="1" noProof="1" smtClean="0">
                                      <a:latin typeface="Cambria Math" panose="02040503050406030204" pitchFamily="18" charset="0"/>
                                    </a:rPr>
                                  </m:ctrlPr>
                                </m:dPr>
                                <m:e>
                                  <m:r>
                                    <m:rPr>
                                      <m:brk m:alnAt="7"/>
                                    </m:rP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𝑧</m:t>
                                  </m:r>
                                </m:e>
                              </m:d>
                              <m:r>
                                <a:rPr lang="it-IT" sz="1200" b="0" i="1" noProof="1" smtClean="0">
                                  <a:latin typeface="Cambria Math" panose="02040503050406030204" pitchFamily="18" charset="0"/>
                                </a:rPr>
                                <m:t>∈</m:t>
                              </m:r>
                              <m:r>
                                <a:rPr lang="it-IT" sz="1200" b="0" i="1" noProof="1" smtClean="0">
                                  <a:latin typeface="Cambria Math" panose="02040503050406030204" pitchFamily="18" charset="0"/>
                                </a:rPr>
                                <m:t>𝐴</m:t>
                              </m:r>
                            </m:sub>
                            <m:sup/>
                            <m:e>
                              <m:r>
                                <a:rPr lang="it-IT" sz="1200" b="0" i="1" noProof="1" smtClean="0">
                                  <a:latin typeface="Cambria Math" panose="02040503050406030204" pitchFamily="18" charset="0"/>
                                </a:rPr>
                                <m:t>𝑓</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𝑧</m:t>
                              </m:r>
                              <m:r>
                                <a:rPr lang="it-IT" sz="1200" b="0" i="1" noProof="1" smtClean="0">
                                  <a:latin typeface="Cambria Math" panose="02040503050406030204" pitchFamily="18" charset="0"/>
                                </a:rPr>
                                <m:t>)</m:t>
                              </m:r>
                            </m:e>
                          </m:nary>
                        </m:den>
                      </m:f>
                      <m:r>
                        <a:rPr lang="it-IT" sz="1200" b="0" i="1" noProof="1" smtClean="0">
                          <a:latin typeface="Cambria Math" panose="02040503050406030204" pitchFamily="18" charset="0"/>
                        </a:rPr>
                        <m:t>, ∀</m:t>
                      </m:r>
                      <m:d>
                        <m:dPr>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𝑢</m:t>
                          </m:r>
                        </m:e>
                      </m:d>
                      <m:r>
                        <a:rPr lang="it-IT" sz="1200" b="0" i="1" noProof="1" smtClean="0">
                          <a:latin typeface="Cambria Math" panose="02040503050406030204" pitchFamily="18" charset="0"/>
                        </a:rPr>
                        <m:t>∈</m:t>
                      </m:r>
                      <m:r>
                        <a:rPr lang="it-IT" sz="1200" b="0" i="1" noProof="1" smtClean="0">
                          <a:latin typeface="Cambria Math" panose="02040503050406030204" pitchFamily="18" charset="0"/>
                        </a:rPr>
                        <m:t>𝐴</m:t>
                      </m:r>
                    </m:oMath>
                  </m:oMathPara>
                </a14:m>
                <a:endParaRPr lang="en-US" sz="1200" noProof="1"/>
              </a:p>
              <a:p>
                <a:pPr>
                  <a:spcAft>
                    <a:spcPts val="300"/>
                  </a:spcAft>
                </a:pPr>
                <a:endParaRPr lang="en-US" sz="1200" noProof="1"/>
              </a:p>
              <a:p>
                <a:pPr>
                  <a:spcAft>
                    <a:spcPts val="300"/>
                  </a:spcAft>
                </a:pPr>
                <a:r>
                  <a:rPr lang="en-US" sz="1200" b="0" noProof="1"/>
                  <a:t>The correspondant </a:t>
                </a:r>
                <a14:m>
                  <m:oMath xmlns:m="http://schemas.openxmlformats.org/officeDocument/2006/math">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𝑃</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𝑃</m:t>
                        </m:r>
                      </m:e>
                      <m:sub>
                        <m:r>
                          <a:rPr lang="it-IT" sz="1200" b="0" i="1" noProof="1" smtClean="0">
                            <a:latin typeface="Cambria Math" panose="02040503050406030204" pitchFamily="18" charset="0"/>
                          </a:rPr>
                          <m:t>𝑣𝑢</m:t>
                        </m:r>
                      </m:sub>
                    </m:sSub>
                    <m:r>
                      <a:rPr lang="it-IT" sz="1200" b="0" i="1" noProof="1" smtClean="0">
                        <a:latin typeface="Cambria Math" panose="02040503050406030204" pitchFamily="18" charset="0"/>
                      </a:rPr>
                      <m:t>]</m:t>
                    </m:r>
                  </m:oMath>
                </a14:m>
                <a:r>
                  <a:rPr lang="en-US" sz="1200" noProof="1"/>
                  <a:t> forms a row-stocasthic transition probabilities matrix:</a:t>
                </a:r>
              </a:p>
              <a:p>
                <a:pPr>
                  <a:spcAft>
                    <a:spcPts val="300"/>
                  </a:spcAft>
                </a:pPr>
                <a14:m>
                  <m:oMathPara xmlns:m="http://schemas.openxmlformats.org/officeDocument/2006/math">
                    <m:oMathParaPr>
                      <m:jc m:val="centerGroup"/>
                    </m:oMathParaPr>
                    <m:oMath xmlns:m="http://schemas.openxmlformats.org/officeDocument/2006/math">
                      <m:nary>
                        <m:naryPr>
                          <m:chr m:val="∑"/>
                          <m:supHide m:val="on"/>
                          <m:ctrlPr>
                            <a:rPr lang="en-US" sz="1200" i="1" noProof="1" smtClean="0">
                              <a:latin typeface="Cambria Math" panose="02040503050406030204" pitchFamily="18" charset="0"/>
                            </a:rPr>
                          </m:ctrlPr>
                        </m:naryPr>
                        <m:sub>
                          <m:r>
                            <m:rPr>
                              <m:brk m:alnAt="7"/>
                            </m:rPr>
                            <a:rPr lang="it-IT" sz="1200" b="0" i="1" noProof="1" smtClean="0">
                              <a:latin typeface="Cambria Math" panose="02040503050406030204" pitchFamily="18" charset="0"/>
                            </a:rPr>
                            <m:t>𝑢</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𝑉</m:t>
                          </m:r>
                        </m:sub>
                        <m:sup/>
                        <m:e>
                          <m:sSub>
                            <m:sSubPr>
                              <m:ctrlPr>
                                <a:rPr lang="en-US" sz="1200" i="1" noProof="1" smtClean="0">
                                  <a:latin typeface="Cambria Math" panose="02040503050406030204" pitchFamily="18" charset="0"/>
                                </a:rPr>
                              </m:ctrlPr>
                            </m:sSubPr>
                            <m:e>
                              <m:r>
                                <a:rPr lang="it-IT" sz="1200" b="0" i="1" noProof="1" smtClean="0">
                                  <a:latin typeface="Cambria Math" panose="02040503050406030204" pitchFamily="18" charset="0"/>
                                </a:rPr>
                                <m:t>𝑃</m:t>
                              </m:r>
                            </m:e>
                            <m:sub>
                              <m:r>
                                <a:rPr lang="it-IT" sz="1200" b="0" i="1" noProof="1" smtClean="0">
                                  <a:latin typeface="Cambria Math" panose="02040503050406030204" pitchFamily="18" charset="0"/>
                                </a:rPr>
                                <m:t>𝑣𝑢</m:t>
                              </m:r>
                            </m:sub>
                          </m:sSub>
                          <m:r>
                            <a:rPr lang="it-IT" sz="1200" b="0" i="1" noProof="1" smtClean="0">
                              <a:latin typeface="Cambria Math" panose="02040503050406030204" pitchFamily="18" charset="0"/>
                            </a:rPr>
                            <m:t>=1</m:t>
                          </m:r>
                        </m:e>
                      </m:nary>
                      <m:r>
                        <a:rPr lang="it-IT" sz="1200" b="0" i="1" noProof="1" smtClean="0">
                          <a:latin typeface="Cambria Math" panose="02040503050406030204" pitchFamily="18" charset="0"/>
                        </a:rPr>
                        <m:t>, ∀</m:t>
                      </m:r>
                      <m:r>
                        <a:rPr lang="it-IT" sz="1200" b="0" i="1" noProof="1" smtClean="0">
                          <a:latin typeface="Cambria Math" panose="02040503050406030204" pitchFamily="18" charset="0"/>
                        </a:rPr>
                        <m:t>𝑣</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𝑉</m:t>
                      </m:r>
                    </m:oMath>
                  </m:oMathPara>
                </a14:m>
                <a:endParaRPr lang="en-US" sz="1200" noProof="1"/>
              </a:p>
              <a:p>
                <a:pPr>
                  <a:spcAft>
                    <a:spcPts val="300"/>
                  </a:spcAft>
                </a:pPr>
                <a:endParaRPr lang="en-US" sz="1200" noProof="1"/>
              </a:p>
              <a:p>
                <a:pPr>
                  <a:spcAft>
                    <a:spcPts val="300"/>
                  </a:spcAft>
                </a:pPr>
                <a:r>
                  <a:rPr lang="en-US" sz="1200" noProof="1"/>
                  <a:t>The manufacturer is treated as an absorbing state:</a:t>
                </a:r>
              </a:p>
              <a:p>
                <a:pPr>
                  <a:spcAft>
                    <a:spcPts val="300"/>
                  </a:spcAft>
                </a:pPr>
                <a14:m>
                  <m:oMathPara xmlns:m="http://schemas.openxmlformats.org/officeDocument/2006/math">
                    <m:oMathParaPr>
                      <m:jc m:val="centerGroup"/>
                    </m:oMathParaPr>
                    <m:oMath xmlns:m="http://schemas.openxmlformats.org/officeDocument/2006/math">
                      <m:sSub>
                        <m:sSubPr>
                          <m:ctrlPr>
                            <a:rPr lang="en-US" sz="1200" i="1" noProof="1" smtClean="0">
                              <a:latin typeface="Cambria Math" panose="02040503050406030204" pitchFamily="18" charset="0"/>
                            </a:rPr>
                          </m:ctrlPr>
                        </m:sSubPr>
                        <m:e>
                          <m:r>
                            <a:rPr lang="it-IT" sz="1200" b="0" i="1" noProof="1" smtClean="0">
                              <a:latin typeface="Cambria Math" panose="02040503050406030204" pitchFamily="18" charset="0"/>
                            </a:rPr>
                            <m:t>𝑃</m:t>
                          </m:r>
                        </m:e>
                        <m:sub>
                          <m:r>
                            <a:rPr lang="it-IT" sz="1200" b="0" i="1" noProof="1" smtClean="0">
                              <a:latin typeface="Cambria Math" panose="02040503050406030204" pitchFamily="18" charset="0"/>
                            </a:rPr>
                            <m:t>𝑚𝑚</m:t>
                          </m:r>
                        </m:sub>
                      </m:sSub>
                      <m:r>
                        <a:rPr lang="it-IT" sz="1200" b="0" i="1" noProof="1" smtClean="0">
                          <a:latin typeface="Cambria Math" panose="02040503050406030204" pitchFamily="18" charset="0"/>
                        </a:rPr>
                        <m:t>=1</m:t>
                      </m:r>
                    </m:oMath>
                  </m:oMathPara>
                </a14:m>
                <a:endParaRPr lang="en-US" sz="1200" noProof="1"/>
              </a:p>
              <a:p>
                <a:pPr marL="171450" indent="-171450">
                  <a:spcAft>
                    <a:spcPts val="300"/>
                  </a:spcAft>
                  <a:buFont typeface="Arial" panose="020B0604020202020204" pitchFamily="34" charset="0"/>
                  <a:buChar char="•"/>
                </a:pPr>
                <a:endParaRPr lang="en-US" sz="1000" noProof="1"/>
              </a:p>
            </p:txBody>
          </p:sp>
        </mc:Choice>
        <mc:Fallback>
          <p:sp>
            <p:nvSpPr>
              <p:cNvPr id="6" name="Google Shape;703;p114">
                <a:extLst>
                  <a:ext uri="{FF2B5EF4-FFF2-40B4-BE49-F238E27FC236}">
                    <a16:creationId xmlns:a16="http://schemas.microsoft.com/office/drawing/2014/main" id="{FE3C987D-3858-076D-B3B0-5DF68208E5EF}"/>
                  </a:ext>
                </a:extLst>
              </p:cNvPr>
              <p:cNvSpPr txBox="1">
                <a:spLocks noRot="1" noChangeAspect="1" noMove="1" noResize="1" noEditPoints="1" noAdjustHandles="1" noChangeArrowheads="1" noChangeShapeType="1" noTextEdit="1"/>
              </p:cNvSpPr>
              <p:nvPr>
                <p:custDataLst>
                  <p:tags r:id="rId8"/>
                </p:custDataLst>
              </p:nvPr>
            </p:nvSpPr>
            <p:spPr>
              <a:xfrm>
                <a:off x="342901" y="1277498"/>
                <a:ext cx="2939328" cy="2477083"/>
              </a:xfrm>
              <a:prstGeom prst="rect">
                <a:avLst/>
              </a:prstGeom>
              <a:blipFill>
                <a:blip r:embed="rId15"/>
                <a:stretch>
                  <a:fillRect l="-622" t="-493" b="-197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Google Shape;703;p114">
                <a:extLst>
                  <a:ext uri="{FF2B5EF4-FFF2-40B4-BE49-F238E27FC236}">
                    <a16:creationId xmlns:a16="http://schemas.microsoft.com/office/drawing/2014/main" id="{6FBD94B5-ED72-A203-0E86-3EF1E8DE8BEE}"/>
                  </a:ext>
                </a:extLst>
              </p:cNvPr>
              <p:cNvSpPr txBox="1"/>
              <p:nvPr>
                <p:custDataLst>
                  <p:tags r:id="rId9"/>
                </p:custDataLst>
              </p:nvPr>
            </p:nvSpPr>
            <p:spPr>
              <a:xfrm>
                <a:off x="6044125" y="1277499"/>
                <a:ext cx="2754593" cy="2477082"/>
              </a:xfrm>
              <a:prstGeom prst="rect">
                <a:avLst/>
              </a:prstGeom>
              <a:noFill/>
              <a:ln>
                <a:noFill/>
              </a:ln>
            </p:spPr>
            <p:txBody>
              <a:bodyPr spcFirstLastPara="1" wrap="square" lIns="6858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100" noProof="1"/>
                  <a:t>Shipment flows and routing probabilities are further </a:t>
                </a:r>
                <a:r>
                  <a:rPr lang="en-US" sz="1100" b="1" noProof="1"/>
                  <a:t>conditioned</a:t>
                </a:r>
                <a:r>
                  <a:rPr lang="en-US" sz="1100" noProof="1"/>
                  <a:t> on the specific </a:t>
                </a:r>
                <a:r>
                  <a:rPr lang="en-US" sz="1100" b="1" noProof="1"/>
                  <a:t>carrier</a:t>
                </a:r>
                <a:r>
                  <a:rPr lang="en-US" sz="1100" noProof="1"/>
                  <a:t> to model distinct routing behaviors:</a:t>
                </a:r>
              </a:p>
              <a:p>
                <a:pPr>
                  <a:spcAft>
                    <a:spcPts val="300"/>
                  </a:spcAft>
                </a:pPr>
                <a:r>
                  <a:rPr lang="en-US" sz="1100" noProof="1"/>
                  <a:t>	</a:t>
                </a:r>
                <a14:m>
                  <m:oMath xmlns:m="http://schemas.openxmlformats.org/officeDocument/2006/math">
                    <m:sSup>
                      <m:sSupPr>
                        <m:ctrlPr>
                          <a:rPr lang="it-IT" sz="1100" b="0" i="1" noProof="1" smtClean="0">
                            <a:latin typeface="Cambria Math" panose="02040503050406030204" pitchFamily="18" charset="0"/>
                          </a:rPr>
                        </m:ctrlPr>
                      </m:sSupPr>
                      <m:e>
                        <m:r>
                          <a:rPr lang="it-IT" sz="1100" b="0" i="1" noProof="1" smtClean="0">
                            <a:latin typeface="Cambria Math" panose="02040503050406030204" pitchFamily="18" charset="0"/>
                          </a:rPr>
                          <m:t>𝑓</m:t>
                        </m:r>
                      </m:e>
                      <m:sup>
                        <m:r>
                          <a:rPr lang="it-IT" sz="1100" b="0" i="1" noProof="1" smtClean="0">
                            <a:latin typeface="Cambria Math" panose="02040503050406030204" pitchFamily="18" charset="0"/>
                          </a:rPr>
                          <m:t>𝑐</m:t>
                        </m:r>
                      </m:sup>
                    </m:sSup>
                    <m:d>
                      <m:dPr>
                        <m:ctrlPr>
                          <a:rPr lang="it-IT" sz="1100" b="0" i="1" noProof="1" smtClean="0">
                            <a:latin typeface="Cambria Math" panose="02040503050406030204" pitchFamily="18" charset="0"/>
                          </a:rPr>
                        </m:ctrlPr>
                      </m:dPr>
                      <m:e>
                        <m:r>
                          <a:rPr lang="it-IT" sz="1100" b="0" i="1" noProof="1" smtClean="0">
                            <a:latin typeface="Cambria Math" panose="02040503050406030204" pitchFamily="18" charset="0"/>
                          </a:rPr>
                          <m:t>𝑣</m:t>
                        </m:r>
                        <m:r>
                          <a:rPr lang="it-IT" sz="1100" b="0" i="1" noProof="1" smtClean="0">
                            <a:latin typeface="Cambria Math" panose="02040503050406030204" pitchFamily="18" charset="0"/>
                          </a:rPr>
                          <m:t>,</m:t>
                        </m:r>
                        <m:r>
                          <a:rPr lang="it-IT" sz="1100" b="0" i="1" noProof="1" smtClean="0">
                            <a:latin typeface="Cambria Math" panose="02040503050406030204" pitchFamily="18" charset="0"/>
                          </a:rPr>
                          <m:t>𝑢</m:t>
                        </m:r>
                      </m:e>
                    </m:d>
                    <m:r>
                      <a:rPr lang="it-IT" sz="1100" b="0" i="1" noProof="1" smtClean="0">
                        <a:latin typeface="Cambria Math" panose="02040503050406030204" pitchFamily="18" charset="0"/>
                      </a:rPr>
                      <m:t>=</m:t>
                    </m:r>
                    <m:r>
                      <m:rPr>
                        <m:sty m:val="p"/>
                      </m:rPr>
                      <a:rPr lang="it-IT" sz="1100" b="0" i="0" noProof="1" smtClean="0">
                        <a:latin typeface="Cambria Math" panose="02040503050406030204" pitchFamily="18" charset="0"/>
                      </a:rPr>
                      <m:t>number</m:t>
                    </m:r>
                    <m:r>
                      <a:rPr lang="it-IT" sz="1100" b="0" i="0" noProof="1" smtClean="0">
                        <a:latin typeface="Cambria Math" panose="02040503050406030204" pitchFamily="18" charset="0"/>
                      </a:rPr>
                      <m:t> </m:t>
                    </m:r>
                    <m:r>
                      <m:rPr>
                        <m:sty m:val="p"/>
                      </m:rPr>
                      <a:rPr lang="it-IT" sz="1100" b="0" i="0" noProof="1" smtClean="0">
                        <a:latin typeface="Cambria Math" panose="02040503050406030204" pitchFamily="18" charset="0"/>
                      </a:rPr>
                      <m:t>of</m:t>
                    </m:r>
                    <m:r>
                      <a:rPr lang="it-IT" sz="1100" b="0" i="0" noProof="1" smtClean="0">
                        <a:latin typeface="Cambria Math" panose="02040503050406030204" pitchFamily="18" charset="0"/>
                      </a:rPr>
                      <m:t> </m:t>
                    </m:r>
                  </m:oMath>
                </a14:m>
                <a:endParaRPr lang="it-IT" sz="1100" noProof="1"/>
              </a:p>
              <a:p>
                <a:pPr>
                  <a:spcAft>
                    <a:spcPts val="300"/>
                  </a:spcAft>
                </a:pPr>
                <a14:m>
                  <m:oMathPara xmlns:m="http://schemas.openxmlformats.org/officeDocument/2006/math">
                    <m:oMathParaPr>
                      <m:jc m:val="centerGroup"/>
                    </m:oMathParaPr>
                    <m:oMath xmlns:m="http://schemas.openxmlformats.org/officeDocument/2006/math">
                      <m:r>
                        <m:rPr>
                          <m:sty m:val="p"/>
                        </m:rPr>
                        <a:rPr lang="it-IT" sz="1100" b="0" i="0" noProof="1" smtClean="0">
                          <a:latin typeface="Cambria Math" panose="02040503050406030204" pitchFamily="18" charset="0"/>
                        </a:rPr>
                        <m:t>shipments</m:t>
                      </m:r>
                      <m:r>
                        <a:rPr lang="it-IT" sz="1100" b="0" i="0" noProof="1" smtClean="0">
                          <a:latin typeface="Cambria Math" panose="02040503050406030204" pitchFamily="18" charset="0"/>
                        </a:rPr>
                        <m:t> </m:t>
                      </m:r>
                      <m:r>
                        <m:rPr>
                          <m:sty m:val="p"/>
                        </m:rPr>
                        <a:rPr lang="it-IT" sz="1100" b="0" i="0" noProof="1" smtClean="0">
                          <a:latin typeface="Cambria Math" panose="02040503050406030204" pitchFamily="18" charset="0"/>
                        </a:rPr>
                        <m:t>from</m:t>
                      </m:r>
                      <m:r>
                        <a:rPr lang="it-IT" sz="1100" b="0" i="0" noProof="1" smtClean="0">
                          <a:latin typeface="Cambria Math" panose="02040503050406030204" pitchFamily="18" charset="0"/>
                        </a:rPr>
                        <m:t> </m:t>
                      </m:r>
                      <m:r>
                        <a:rPr lang="it-IT" sz="1100" b="0" i="1" noProof="1" smtClean="0">
                          <a:latin typeface="Cambria Math" panose="02040503050406030204" pitchFamily="18" charset="0"/>
                        </a:rPr>
                        <m:t>𝑣</m:t>
                      </m:r>
                      <m:r>
                        <a:rPr lang="it-IT" sz="1100" b="0" i="1" noProof="1" smtClean="0">
                          <a:latin typeface="Cambria Math" panose="02040503050406030204" pitchFamily="18" charset="0"/>
                        </a:rPr>
                        <m:t> </m:t>
                      </m:r>
                      <m:r>
                        <m:rPr>
                          <m:sty m:val="p"/>
                        </m:rPr>
                        <a:rPr lang="it-IT" sz="1100" b="0" i="0" noProof="1" smtClean="0">
                          <a:latin typeface="Cambria Math" panose="02040503050406030204" pitchFamily="18" charset="0"/>
                        </a:rPr>
                        <m:t>to</m:t>
                      </m:r>
                      <m:r>
                        <a:rPr lang="it-IT" sz="1100" b="0" i="1" noProof="1" smtClean="0">
                          <a:latin typeface="Cambria Math" panose="02040503050406030204" pitchFamily="18" charset="0"/>
                        </a:rPr>
                        <m:t> </m:t>
                      </m:r>
                      <m:r>
                        <a:rPr lang="it-IT" sz="1100" b="0" i="1" noProof="1" smtClean="0">
                          <a:latin typeface="Cambria Math" panose="02040503050406030204" pitchFamily="18" charset="0"/>
                        </a:rPr>
                        <m:t>𝑢</m:t>
                      </m:r>
                    </m:oMath>
                  </m:oMathPara>
                </a14:m>
                <a:endParaRPr lang="it-IT" sz="1100" b="0" i="1" noProof="1"/>
              </a:p>
              <a:p>
                <a:pPr>
                  <a:spcAft>
                    <a:spcPts val="300"/>
                  </a:spcAft>
                </a:pPr>
                <a14:m>
                  <m:oMathPara xmlns:m="http://schemas.openxmlformats.org/officeDocument/2006/math">
                    <m:oMathParaPr>
                      <m:jc m:val="centerGroup"/>
                    </m:oMathParaPr>
                    <m:oMath xmlns:m="http://schemas.openxmlformats.org/officeDocument/2006/math">
                      <m:r>
                        <a:rPr lang="it-IT" sz="1100" b="0" i="1" noProof="1" smtClean="0">
                          <a:latin typeface="Cambria Math" panose="02040503050406030204" pitchFamily="18" charset="0"/>
                        </a:rPr>
                        <m:t> </m:t>
                      </m:r>
                      <m:r>
                        <m:rPr>
                          <m:sty m:val="p"/>
                        </m:rPr>
                        <a:rPr lang="it-IT" sz="1100" b="0" i="1" noProof="1" smtClean="0">
                          <a:latin typeface="Cambria Math" panose="02040503050406030204" pitchFamily="18" charset="0"/>
                        </a:rPr>
                        <m:t>executed</m:t>
                      </m:r>
                      <m:r>
                        <a:rPr lang="it-IT" sz="1100" b="0" i="1" noProof="1" smtClean="0">
                          <a:latin typeface="Cambria Math" panose="02040503050406030204" pitchFamily="18" charset="0"/>
                        </a:rPr>
                        <m:t> </m:t>
                      </m:r>
                      <m:r>
                        <m:rPr>
                          <m:sty m:val="p"/>
                        </m:rPr>
                        <a:rPr lang="it-IT" sz="1100" b="0" i="1" noProof="1" smtClean="0">
                          <a:latin typeface="Cambria Math" panose="02040503050406030204" pitchFamily="18" charset="0"/>
                        </a:rPr>
                        <m:t>by</m:t>
                      </m:r>
                      <m:r>
                        <a:rPr lang="it-IT" sz="1100" b="0" i="1" noProof="1" smtClean="0">
                          <a:latin typeface="Cambria Math" panose="02040503050406030204" pitchFamily="18" charset="0"/>
                        </a:rPr>
                        <m:t> </m:t>
                      </m:r>
                      <m:r>
                        <m:rPr>
                          <m:sty m:val="p"/>
                        </m:rPr>
                        <a:rPr lang="it-IT" sz="1100" b="0" i="1" noProof="1" smtClean="0">
                          <a:latin typeface="Cambria Math" panose="02040503050406030204" pitchFamily="18" charset="0"/>
                        </a:rPr>
                        <m:t>carrier</m:t>
                      </m:r>
                      <m:r>
                        <a:rPr lang="it-IT" sz="1100" b="0" i="1" noProof="1" smtClean="0">
                          <a:latin typeface="Cambria Math" panose="02040503050406030204" pitchFamily="18" charset="0"/>
                        </a:rPr>
                        <m:t> </m:t>
                      </m:r>
                      <m:r>
                        <a:rPr lang="it-IT" sz="1100" b="0" i="1" noProof="1" smtClean="0">
                          <a:latin typeface="Cambria Math" panose="02040503050406030204" pitchFamily="18" charset="0"/>
                        </a:rPr>
                        <m:t>𝑐</m:t>
                      </m:r>
                    </m:oMath>
                  </m:oMathPara>
                </a14:m>
                <a:endParaRPr lang="en-US" sz="1100" i="1" noProof="1"/>
              </a:p>
              <a:p>
                <a:pPr>
                  <a:spcAft>
                    <a:spcPts val="300"/>
                  </a:spcAft>
                </a:pPr>
                <a:r>
                  <a:rPr lang="en-US" sz="1100" noProof="1"/>
                  <a:t>
Vertices without observed carrier-specific transitions default to self-loops to preserve stochasticity:</a:t>
                </a:r>
              </a:p>
              <a:p>
                <a:pPr>
                  <a:spcAft>
                    <a:spcPts val="300"/>
                  </a:spcAft>
                </a:pPr>
                <a14:m>
                  <m:oMathPara xmlns:m="http://schemas.openxmlformats.org/officeDocument/2006/math">
                    <m:oMathParaPr>
                      <m:jc m:val="centerGroup"/>
                    </m:oMathParaPr>
                    <m:oMath xmlns:m="http://schemas.openxmlformats.org/officeDocument/2006/math">
                      <m:sSubSup>
                        <m:sSubSupPr>
                          <m:ctrlPr>
                            <a:rPr lang="it-IT" sz="1100" b="0" i="1" noProof="1" smtClean="0">
                              <a:latin typeface="Cambria Math" panose="02040503050406030204" pitchFamily="18" charset="0"/>
                            </a:rPr>
                          </m:ctrlPr>
                        </m:sSubSupPr>
                        <m:e>
                          <m:r>
                            <a:rPr lang="it-IT" sz="1100" b="0" i="1" noProof="1" smtClean="0">
                              <a:latin typeface="Cambria Math" panose="02040503050406030204" pitchFamily="18" charset="0"/>
                            </a:rPr>
                            <m:t>𝑓</m:t>
                          </m:r>
                        </m:e>
                        <m:sub>
                          <m:r>
                            <a:rPr lang="it-IT" sz="1100" b="0" i="1" noProof="1" smtClean="0">
                              <a:latin typeface="Cambria Math" panose="02040503050406030204" pitchFamily="18" charset="0"/>
                            </a:rPr>
                            <m:t>𝑣</m:t>
                          </m:r>
                        </m:sub>
                        <m:sup>
                          <m:r>
                            <a:rPr lang="it-IT" sz="1100" b="0" i="1" noProof="1" smtClean="0">
                              <a:latin typeface="Cambria Math" panose="02040503050406030204" pitchFamily="18" charset="0"/>
                            </a:rPr>
                            <m:t>𝑐</m:t>
                          </m:r>
                        </m:sup>
                      </m:sSubSup>
                      <m:d>
                        <m:dPr>
                          <m:ctrlPr>
                            <a:rPr lang="it-IT" sz="1100" b="0" i="1" noProof="1" smtClean="0">
                              <a:latin typeface="Cambria Math" panose="02040503050406030204" pitchFamily="18" charset="0"/>
                            </a:rPr>
                          </m:ctrlPr>
                        </m:dPr>
                        <m:e>
                          <m:r>
                            <a:rPr lang="it-IT" sz="1100" b="0" i="1" noProof="1" smtClean="0">
                              <a:latin typeface="Cambria Math" panose="02040503050406030204" pitchFamily="18" charset="0"/>
                            </a:rPr>
                            <m:t>𝑣</m:t>
                          </m:r>
                        </m:e>
                      </m:d>
                      <m:r>
                        <a:rPr lang="it-IT" sz="1100" b="0" i="1" noProof="1" smtClean="0">
                          <a:latin typeface="Cambria Math" panose="02040503050406030204" pitchFamily="18" charset="0"/>
                        </a:rPr>
                        <m:t>=0</m:t>
                      </m:r>
                      <m:r>
                        <a:rPr lang="it-IT" sz="1100" b="0" i="1" noProof="1" smtClean="0">
                          <a:latin typeface="Cambria Math" panose="02040503050406030204" pitchFamily="18" charset="0"/>
                          <a:ea typeface="Cambria Math" panose="02040503050406030204" pitchFamily="18" charset="0"/>
                        </a:rPr>
                        <m:t>⇒</m:t>
                      </m:r>
                      <m:sSubSup>
                        <m:sSubSupPr>
                          <m:ctrlPr>
                            <a:rPr lang="it-IT" sz="1100" b="0" i="1" noProof="1" smtClean="0">
                              <a:latin typeface="Cambria Math" panose="02040503050406030204" pitchFamily="18" charset="0"/>
                              <a:ea typeface="Cambria Math" panose="02040503050406030204" pitchFamily="18" charset="0"/>
                            </a:rPr>
                          </m:ctrlPr>
                        </m:sSubSupPr>
                        <m:e>
                          <m:r>
                            <a:rPr lang="it-IT" sz="1100" b="0" i="1" noProof="1" smtClean="0">
                              <a:latin typeface="Cambria Math" panose="02040503050406030204" pitchFamily="18" charset="0"/>
                              <a:ea typeface="Cambria Math" panose="02040503050406030204" pitchFamily="18" charset="0"/>
                            </a:rPr>
                            <m:t>𝑃</m:t>
                          </m:r>
                        </m:e>
                        <m:sub>
                          <m:r>
                            <a:rPr lang="it-IT" sz="1100" b="0" i="1" noProof="1" smtClean="0">
                              <a:latin typeface="Cambria Math" panose="02040503050406030204" pitchFamily="18" charset="0"/>
                              <a:ea typeface="Cambria Math" panose="02040503050406030204" pitchFamily="18" charset="0"/>
                            </a:rPr>
                            <m:t>𝑣𝑣</m:t>
                          </m:r>
                        </m:sub>
                        <m:sup>
                          <m:r>
                            <a:rPr lang="it-IT" sz="1100" b="0" i="1" noProof="1" smtClean="0">
                              <a:latin typeface="Cambria Math" panose="02040503050406030204" pitchFamily="18" charset="0"/>
                              <a:ea typeface="Cambria Math" panose="02040503050406030204" pitchFamily="18" charset="0"/>
                            </a:rPr>
                            <m:t>𝑐</m:t>
                          </m:r>
                        </m:sup>
                      </m:sSubSup>
                      <m:r>
                        <a:rPr lang="it-IT" sz="1100" b="0" i="1" noProof="1" smtClean="0">
                          <a:latin typeface="Cambria Math" panose="02040503050406030204" pitchFamily="18" charset="0"/>
                        </a:rPr>
                        <m:t>=1</m:t>
                      </m:r>
                    </m:oMath>
                  </m:oMathPara>
                </a14:m>
                <a:endParaRPr lang="en-US" sz="1100" noProof="1"/>
              </a:p>
            </p:txBody>
          </p:sp>
        </mc:Choice>
        <mc:Fallback>
          <p:sp>
            <p:nvSpPr>
              <p:cNvPr id="25" name="Google Shape;703;p114">
                <a:extLst>
                  <a:ext uri="{FF2B5EF4-FFF2-40B4-BE49-F238E27FC236}">
                    <a16:creationId xmlns:a16="http://schemas.microsoft.com/office/drawing/2014/main" id="{6FBD94B5-ED72-A203-0E86-3EF1E8DE8BEE}"/>
                  </a:ext>
                </a:extLst>
              </p:cNvPr>
              <p:cNvSpPr txBox="1">
                <a:spLocks noRot="1" noChangeAspect="1" noMove="1" noResize="1" noEditPoints="1" noAdjustHandles="1" noChangeArrowheads="1" noChangeShapeType="1" noTextEdit="1"/>
              </p:cNvSpPr>
              <p:nvPr>
                <p:custDataLst>
                  <p:tags r:id="rId9"/>
                </p:custDataLst>
              </p:nvPr>
            </p:nvSpPr>
            <p:spPr>
              <a:xfrm>
                <a:off x="6044125" y="1277499"/>
                <a:ext cx="2754593" cy="2477082"/>
              </a:xfrm>
              <a:prstGeom prst="rect">
                <a:avLst/>
              </a:prstGeom>
              <a:blipFill>
                <a:blip r:embed="rId16"/>
                <a:stretch>
                  <a:fillRect l="-664" r="-22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6E93038B-EF1F-0A80-00FC-903F330B1069}"/>
                  </a:ext>
                </a:extLst>
              </p:cNvPr>
              <p:cNvSpPr txBox="1"/>
              <p:nvPr>
                <p:custDataLst>
                  <p:tags r:id="rId10"/>
                </p:custDataLst>
              </p:nvPr>
            </p:nvSpPr>
            <p:spPr>
              <a:xfrm>
                <a:off x="3337533" y="1277499"/>
                <a:ext cx="2651289" cy="2477082"/>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100" noProof="1"/>
                  <a:t>Given a maximal path:  </a:t>
                </a:r>
              </a:p>
              <a:p>
                <a:pPr>
                  <a:spcAft>
                    <a:spcPts val="300"/>
                  </a:spcAft>
                </a:pPr>
                <a14:m>
                  <m:oMathPara xmlns:m="http://schemas.openxmlformats.org/officeDocument/2006/math">
                    <m:oMathParaPr>
                      <m:jc m:val="centerGroup"/>
                    </m:oMathParaPr>
                    <m:oMath xmlns:m="http://schemas.openxmlformats.org/officeDocument/2006/math">
                      <m:r>
                        <m:rPr>
                          <m:sty m:val="p"/>
                        </m:rPr>
                        <a:rPr lang="it-IT" sz="1100" i="1" noProof="1">
                          <a:latin typeface="Cambria Math" panose="02040503050406030204" pitchFamily="18" charset="0"/>
                        </a:rPr>
                        <m:t>π</m:t>
                      </m:r>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a:rPr lang="it-IT" sz="1100" i="1" noProof="1">
                              <a:latin typeface="Cambria Math" panose="02040503050406030204" pitchFamily="18" charset="0"/>
                            </a:rPr>
                            <m:t>(</m:t>
                          </m:r>
                          <m:r>
                            <m:rPr>
                              <m:sty m:val="p"/>
                            </m:rPr>
                            <a:rPr lang="it-IT" sz="1100" i="1" noProof="1">
                              <a:latin typeface="Cambria Math" panose="02040503050406030204" pitchFamily="18" charset="0"/>
                            </a:rPr>
                            <m:t>v</m:t>
                          </m:r>
                        </m:e>
                        <m:sub>
                          <m:r>
                            <a:rPr lang="it-IT" sz="1100" i="1" noProof="1">
                              <a:latin typeface="Cambria Math" panose="02040503050406030204" pitchFamily="18" charset="0"/>
                            </a:rPr>
                            <m:t>0</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v</m:t>
                          </m:r>
                        </m:e>
                        <m:sub>
                          <m:r>
                            <a:rPr lang="it-IT" sz="1100" i="1" noProof="1">
                              <a:latin typeface="Cambria Math" panose="02040503050406030204" pitchFamily="18" charset="0"/>
                            </a:rPr>
                            <m:t>1</m:t>
                          </m:r>
                        </m:sub>
                      </m:sSub>
                      <m:r>
                        <a:rPr lang="it-IT" sz="1100" i="1" noProof="1">
                          <a:latin typeface="Cambria Math" panose="02040503050406030204" pitchFamily="18" charset="0"/>
                        </a:rPr>
                        <m:t>, …,</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v</m:t>
                          </m:r>
                        </m:e>
                        <m:sub>
                          <m:r>
                            <m:rPr>
                              <m:sty m:val="p"/>
                            </m:rPr>
                            <a:rPr lang="it-IT" sz="1100" i="1" noProof="1">
                              <a:latin typeface="Cambria Math" panose="02040503050406030204" pitchFamily="18" charset="0"/>
                            </a:rPr>
                            <m:t>k</m:t>
                          </m:r>
                        </m:sub>
                      </m:sSub>
                      <m:r>
                        <a:rPr lang="it-IT" sz="1100" i="1" noProof="1">
                          <a:latin typeface="Cambria Math" panose="02040503050406030204" pitchFamily="18" charset="0"/>
                        </a:rPr>
                        <m:t>=</m:t>
                      </m:r>
                      <m:r>
                        <m:rPr>
                          <m:sty m:val="p"/>
                        </m:rPr>
                        <a:rPr lang="it-IT" sz="1100" i="1" noProof="1">
                          <a:latin typeface="Cambria Math" panose="02040503050406030204" pitchFamily="18" charset="0"/>
                        </a:rPr>
                        <m:t>m</m:t>
                      </m:r>
                      <m:r>
                        <a:rPr lang="it-IT" sz="1100" i="1" noProof="1">
                          <a:latin typeface="Cambria Math" panose="02040503050406030204" pitchFamily="18" charset="0"/>
                        </a:rPr>
                        <m:t>)</m:t>
                      </m:r>
                    </m:oMath>
                  </m:oMathPara>
                </a14:m>
                <a:endParaRPr lang="en-US" sz="1100" noProof="1"/>
              </a:p>
              <a:p>
                <a:pPr>
                  <a:spcAft>
                    <a:spcPts val="300"/>
                  </a:spcAft>
                </a:pPr>
                <a:endParaRPr lang="en-US" sz="1100" noProof="1"/>
              </a:p>
              <a:p>
                <a:pPr>
                  <a:spcAft>
                    <a:spcPts val="300"/>
                  </a:spcAft>
                </a:pPr>
                <a:r>
                  <a:rPr lang="en-US" sz="1100" noProof="1"/>
                  <a:t>The </a:t>
                </a:r>
                <a:r>
                  <a:rPr lang="en-US" sz="1100" b="1" noProof="1"/>
                  <a:t>Markov Property </a:t>
                </a:r>
                <a:r>
                  <a:rPr lang="en-US" sz="1100" noProof="1"/>
                  <a:t>is used to compute the path probability:</a:t>
                </a:r>
              </a:p>
              <a:p>
                <a:pPr>
                  <a:spcAft>
                    <a:spcPts val="300"/>
                  </a:spcAft>
                </a:pPr>
                <a14:m>
                  <m:oMathPara xmlns:m="http://schemas.openxmlformats.org/officeDocument/2006/math">
                    <m:oMathParaPr>
                      <m:jc m:val="centerGroup"/>
                    </m:oMathParaPr>
                    <m:oMath xmlns:m="http://schemas.openxmlformats.org/officeDocument/2006/math">
                      <m:r>
                        <a:rPr lang="it-IT" sz="1100" i="1" noProof="1" smtClean="0">
                          <a:latin typeface="Cambria Math" panose="02040503050406030204" pitchFamily="18" charset="0"/>
                          <a:ea typeface="Cambria Math" panose="02040503050406030204" pitchFamily="18" charset="0"/>
                        </a:rPr>
                        <m:t>ℙ</m:t>
                      </m:r>
                      <m:d>
                        <m:dPr>
                          <m:ctrlPr>
                            <a:rPr lang="it-IT" sz="1100" i="1" noProof="1">
                              <a:latin typeface="Cambria Math" panose="02040503050406030204" pitchFamily="18" charset="0"/>
                              <a:ea typeface="Cambria Math" panose="02040503050406030204" pitchFamily="18" charset="0"/>
                            </a:rPr>
                          </m:ctrlPr>
                        </m:dPr>
                        <m:e>
                          <m:r>
                            <a:rPr lang="it-IT" sz="1100" i="1" noProof="1">
                              <a:latin typeface="Cambria Math" panose="02040503050406030204" pitchFamily="18" charset="0"/>
                              <a:ea typeface="Cambria Math" panose="02040503050406030204" pitchFamily="18" charset="0"/>
                            </a:rPr>
                            <m:t>𝜋</m:t>
                          </m:r>
                        </m:e>
                      </m:d>
                      <m:r>
                        <a:rPr lang="it-IT" sz="1100" i="1" noProof="1">
                          <a:latin typeface="Cambria Math" panose="02040503050406030204" pitchFamily="18" charset="0"/>
                          <a:ea typeface="Cambria Math" panose="02040503050406030204" pitchFamily="18" charset="0"/>
                        </a:rPr>
                        <m:t>=</m:t>
                      </m:r>
                      <m:r>
                        <a:rPr lang="it-IT" sz="1100" i="1" noProof="1">
                          <a:latin typeface="Cambria Math" panose="02040503050406030204" pitchFamily="18" charset="0"/>
                          <a:ea typeface="Cambria Math" panose="02040503050406030204" pitchFamily="18" charset="0"/>
                        </a:rPr>
                        <m:t>ℙ</m:t>
                      </m:r>
                      <m:d>
                        <m:dPr>
                          <m:ctrlPr>
                            <a:rPr lang="it-IT" sz="1100" i="1" noProof="1">
                              <a:latin typeface="Cambria Math" panose="02040503050406030204" pitchFamily="18" charset="0"/>
                              <a:ea typeface="Cambria Math" panose="02040503050406030204" pitchFamily="18" charset="0"/>
                            </a:rPr>
                          </m:ctrlPr>
                        </m:dPr>
                        <m:e>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X</m:t>
                              </m:r>
                            </m:e>
                            <m:sub>
                              <m:r>
                                <a:rPr lang="it-IT" sz="1100" i="1" noProof="1">
                                  <a:latin typeface="Cambria Math" panose="02040503050406030204" pitchFamily="18" charset="0"/>
                                </a:rPr>
                                <m:t>0</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v</m:t>
                              </m:r>
                            </m:e>
                            <m:sub>
                              <m:r>
                                <a:rPr lang="it-IT" sz="1100" i="1" noProof="1">
                                  <a:latin typeface="Cambria Math" panose="02040503050406030204" pitchFamily="18" charset="0"/>
                                </a:rPr>
                                <m:t>0</m:t>
                              </m:r>
                            </m:sub>
                          </m:sSub>
                          <m:r>
                            <a:rPr lang="it-IT" sz="1100" b="0" i="1" noProof="1" smtClean="0">
                              <a:latin typeface="Cambria Math" panose="02040503050406030204" pitchFamily="18" charset="0"/>
                              <a:ea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X</m:t>
                              </m:r>
                            </m:e>
                            <m:sub>
                              <m:r>
                                <a:rPr lang="it-IT" sz="1100" b="0" i="1" noProof="1" smtClean="0">
                                  <a:latin typeface="Cambria Math" panose="02040503050406030204" pitchFamily="18" charset="0"/>
                                </a:rPr>
                                <m:t>1</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v</m:t>
                              </m:r>
                            </m:e>
                            <m:sub>
                              <m:r>
                                <a:rPr lang="it-IT" sz="1100" b="0" i="1" noProof="1" smtClean="0">
                                  <a:latin typeface="Cambria Math" panose="02040503050406030204" pitchFamily="18" charset="0"/>
                                </a:rPr>
                                <m:t>1</m:t>
                              </m:r>
                            </m:sub>
                          </m:sSub>
                          <m:r>
                            <a:rPr lang="it-IT" sz="1100" b="0" i="1" noProof="1" smtClean="0">
                              <a:latin typeface="Cambria Math" panose="02040503050406030204" pitchFamily="18" charset="0"/>
                              <a:ea typeface="Cambria Math" panose="02040503050406030204" pitchFamily="18" charset="0"/>
                            </a:rPr>
                            <m:t>, …,</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X</m:t>
                              </m:r>
                            </m:e>
                            <m:sub>
                              <m:r>
                                <m:rPr>
                                  <m:sty m:val="p"/>
                                </m:rPr>
                                <a:rPr lang="it-IT" sz="1100" b="0" i="1" noProof="1" smtClean="0">
                                  <a:latin typeface="Cambria Math" panose="02040503050406030204" pitchFamily="18" charset="0"/>
                                </a:rPr>
                                <m:t>k</m:t>
                              </m:r>
                            </m:sub>
                          </m:sSub>
                          <m:r>
                            <a:rPr lang="it-IT" sz="1100" i="1" noProof="1">
                              <a:latin typeface="Cambria Math" panose="02040503050406030204" pitchFamily="18" charset="0"/>
                            </a:rPr>
                            <m:t>=</m:t>
                          </m:r>
                          <m:r>
                            <m:rPr>
                              <m:sty m:val="p"/>
                            </m:rPr>
                            <a:rPr lang="it-IT" sz="1100" b="0" i="1" noProof="1" smtClean="0">
                              <a:latin typeface="Cambria Math" panose="02040503050406030204" pitchFamily="18" charset="0"/>
                            </a:rPr>
                            <m:t>m</m:t>
                          </m:r>
                        </m:e>
                      </m:d>
                      <m:r>
                        <a:rPr lang="it-IT" sz="1100" b="0" i="1" noProof="1" smtClean="0">
                          <a:latin typeface="Cambria Math" panose="02040503050406030204" pitchFamily="18" charset="0"/>
                          <a:ea typeface="Cambria Math" panose="02040503050406030204" pitchFamily="18" charset="0"/>
                        </a:rPr>
                        <m:t>=</m:t>
                      </m:r>
                    </m:oMath>
                  </m:oMathPara>
                </a14:m>
                <a:endParaRPr lang="it-IT" sz="1100" b="0" i="1" noProof="1">
                  <a:latin typeface="Cambria Math" panose="02040503050406030204" pitchFamily="18" charset="0"/>
                  <a:ea typeface="Cambria Math" panose="02040503050406030204" pitchFamily="18" charset="0"/>
                </a:endParaRPr>
              </a:p>
              <a:p>
                <a:pPr>
                  <a:spcAft>
                    <a:spcPts val="300"/>
                  </a:spcAft>
                </a:pPr>
                <a14:m>
                  <m:oMathPara xmlns:m="http://schemas.openxmlformats.org/officeDocument/2006/math">
                    <m:oMathParaPr>
                      <m:jc m:val="centerGroup"/>
                    </m:oMathParaPr>
                    <m:oMath xmlns:m="http://schemas.openxmlformats.org/officeDocument/2006/math">
                      <m:r>
                        <a:rPr lang="it-IT" sz="1100" b="0" i="1" noProof="1" smtClean="0">
                          <a:latin typeface="Cambria Math" panose="02040503050406030204" pitchFamily="18" charset="0"/>
                          <a:ea typeface="Cambria Math" panose="02040503050406030204" pitchFamily="18" charset="0"/>
                        </a:rPr>
                        <m:t>ℙ</m:t>
                      </m:r>
                      <m:r>
                        <a:rPr lang="it-IT" sz="1100" b="0" i="1" noProof="1" smtClean="0">
                          <a:latin typeface="Cambria Math" panose="02040503050406030204" pitchFamily="18" charset="0"/>
                          <a:ea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X</m:t>
                          </m:r>
                        </m:e>
                        <m:sub>
                          <m:r>
                            <a:rPr lang="it-IT" sz="1100" i="1" noProof="1">
                              <a:latin typeface="Cambria Math" panose="02040503050406030204" pitchFamily="18" charset="0"/>
                            </a:rPr>
                            <m:t>0</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m:rPr>
                              <m:sty m:val="p"/>
                            </m:rPr>
                            <a:rPr lang="it-IT" sz="1100" i="1" noProof="1">
                              <a:latin typeface="Cambria Math" panose="02040503050406030204" pitchFamily="18" charset="0"/>
                            </a:rPr>
                            <m:t>v</m:t>
                          </m:r>
                        </m:e>
                        <m:sub>
                          <m:r>
                            <a:rPr lang="it-IT" sz="1100" i="1" noProof="1">
                              <a:latin typeface="Cambria Math" panose="02040503050406030204" pitchFamily="18" charset="0"/>
                            </a:rPr>
                            <m:t>0</m:t>
                          </m:r>
                        </m:sub>
                      </m:sSub>
                      <m:r>
                        <a:rPr lang="it-IT" sz="1100" b="0" i="1" noProof="1" smtClean="0">
                          <a:latin typeface="Cambria Math" panose="02040503050406030204" pitchFamily="18" charset="0"/>
                        </a:rPr>
                        <m:t>) ⋅</m:t>
                      </m:r>
                      <m:nary>
                        <m:naryPr>
                          <m:chr m:val="∏"/>
                          <m:ctrlPr>
                            <a:rPr lang="it-IT" sz="1100" b="0" i="1" noProof="1" smtClean="0">
                              <a:latin typeface="Cambria Math" panose="02040503050406030204" pitchFamily="18" charset="0"/>
                            </a:rPr>
                          </m:ctrlPr>
                        </m:naryPr>
                        <m:sub>
                          <m:r>
                            <m:rPr>
                              <m:brk m:alnAt="23"/>
                            </m:rPr>
                            <a:rPr lang="it-IT" sz="1100" b="0" i="1" noProof="1" smtClean="0">
                              <a:latin typeface="Cambria Math" panose="02040503050406030204" pitchFamily="18" charset="0"/>
                            </a:rPr>
                            <m:t>𝑖</m:t>
                          </m:r>
                          <m:r>
                            <a:rPr lang="it-IT" sz="1100" b="0" i="1" noProof="1" smtClean="0">
                              <a:latin typeface="Cambria Math" panose="02040503050406030204" pitchFamily="18" charset="0"/>
                            </a:rPr>
                            <m:t>=0</m:t>
                          </m:r>
                        </m:sub>
                        <m:sup>
                          <m:r>
                            <a:rPr lang="it-IT" sz="1100" b="0" i="1" noProof="1" smtClean="0">
                              <a:latin typeface="Cambria Math" panose="02040503050406030204" pitchFamily="18" charset="0"/>
                            </a:rPr>
                            <m:t>𝑘</m:t>
                          </m:r>
                          <m:r>
                            <a:rPr lang="it-IT" sz="1100" b="0" i="1" noProof="1" smtClean="0">
                              <a:latin typeface="Cambria Math" panose="02040503050406030204" pitchFamily="18" charset="0"/>
                            </a:rPr>
                            <m:t>−1</m:t>
                          </m:r>
                        </m:sup>
                        <m:e>
                          <m:sSub>
                            <m:sSubPr>
                              <m:ctrlPr>
                                <a:rPr lang="it-IT" sz="1100" b="0" i="1" noProof="1" smtClean="0">
                                  <a:latin typeface="Cambria Math" panose="02040503050406030204" pitchFamily="18" charset="0"/>
                                </a:rPr>
                              </m:ctrlPr>
                            </m:sSubPr>
                            <m:e>
                              <m:r>
                                <a:rPr lang="it-IT" sz="1100" b="0" i="1" noProof="1" smtClean="0">
                                  <a:latin typeface="Cambria Math" panose="02040503050406030204" pitchFamily="18" charset="0"/>
                                </a:rPr>
                                <m:t>𝑃</m:t>
                              </m:r>
                            </m:e>
                            <m:sub>
                              <m:sSub>
                                <m:sSubPr>
                                  <m:ctrlPr>
                                    <a:rPr lang="it-IT" sz="1100" b="0" i="1" noProof="1" smtClean="0">
                                      <a:latin typeface="Cambria Math" panose="02040503050406030204" pitchFamily="18" charset="0"/>
                                    </a:rPr>
                                  </m:ctrlPr>
                                </m:sSubPr>
                                <m:e>
                                  <m:r>
                                    <a:rPr lang="it-IT" sz="1100" b="0" i="1" noProof="1" smtClean="0">
                                      <a:latin typeface="Cambria Math" panose="02040503050406030204" pitchFamily="18" charset="0"/>
                                    </a:rPr>
                                    <m:t>𝑣</m:t>
                                  </m:r>
                                </m:e>
                                <m:sub>
                                  <m:r>
                                    <a:rPr lang="it-IT" sz="1100" b="0" i="1" noProof="1" smtClean="0">
                                      <a:latin typeface="Cambria Math" panose="02040503050406030204" pitchFamily="18" charset="0"/>
                                    </a:rPr>
                                    <m:t>𝑖</m:t>
                                  </m:r>
                                </m:sub>
                              </m:sSub>
                              <m:sSub>
                                <m:sSubPr>
                                  <m:ctrlPr>
                                    <a:rPr lang="it-IT" sz="1100" b="0" i="1" noProof="1" smtClean="0">
                                      <a:latin typeface="Cambria Math" panose="02040503050406030204" pitchFamily="18" charset="0"/>
                                    </a:rPr>
                                  </m:ctrlPr>
                                </m:sSubPr>
                                <m:e>
                                  <m:r>
                                    <a:rPr lang="it-IT" sz="1100" b="0" i="1" noProof="1" smtClean="0">
                                      <a:latin typeface="Cambria Math" panose="02040503050406030204" pitchFamily="18" charset="0"/>
                                    </a:rPr>
                                    <m:t>𝑣</m:t>
                                  </m:r>
                                </m:e>
                                <m:sub>
                                  <m:r>
                                    <a:rPr lang="it-IT" sz="1100" b="0" i="1" noProof="1" smtClean="0">
                                      <a:latin typeface="Cambria Math" panose="02040503050406030204" pitchFamily="18" charset="0"/>
                                    </a:rPr>
                                    <m:t>𝑖</m:t>
                                  </m:r>
                                  <m:r>
                                    <a:rPr lang="it-IT" sz="1100" b="0" i="1" noProof="1" smtClean="0">
                                      <a:latin typeface="Cambria Math" panose="02040503050406030204" pitchFamily="18" charset="0"/>
                                    </a:rPr>
                                    <m:t>+1</m:t>
                                  </m:r>
                                </m:sub>
                              </m:sSub>
                            </m:sub>
                          </m:sSub>
                        </m:e>
                      </m:nary>
                    </m:oMath>
                  </m:oMathPara>
                </a14:m>
                <a:endParaRPr lang="en-US" sz="1100" noProof="1"/>
              </a:p>
            </p:txBody>
          </p:sp>
        </mc:Choice>
        <mc:Fallback>
          <p:sp>
            <p:nvSpPr>
              <p:cNvPr id="32" name="Google Shape;703;p114">
                <a:extLst>
                  <a:ext uri="{FF2B5EF4-FFF2-40B4-BE49-F238E27FC236}">
                    <a16:creationId xmlns:a16="http://schemas.microsoft.com/office/drawing/2014/main" id="{6E93038B-EF1F-0A80-00FC-903F330B1069}"/>
                  </a:ext>
                </a:extLst>
              </p:cNvPr>
              <p:cNvSpPr txBox="1">
                <a:spLocks noRot="1" noChangeAspect="1" noMove="1" noResize="1" noEditPoints="1" noAdjustHandles="1" noChangeArrowheads="1" noChangeShapeType="1" noTextEdit="1"/>
              </p:cNvSpPr>
              <p:nvPr>
                <p:custDataLst>
                  <p:tags r:id="rId10"/>
                </p:custDataLst>
              </p:nvPr>
            </p:nvSpPr>
            <p:spPr>
              <a:xfrm>
                <a:off x="3337533" y="1277499"/>
                <a:ext cx="2651289" cy="2477082"/>
              </a:xfrm>
              <a:prstGeom prst="rect">
                <a:avLst/>
              </a:prstGeom>
              <a:blipFill>
                <a:blip r:embed="rId17"/>
                <a:stretch>
                  <a:fillRect l="-690"/>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884C75AE-5F97-C001-D825-5CC15253E822}"/>
              </a:ext>
            </a:extLst>
          </p:cNvPr>
          <p:cNvSpPr txBox="1">
            <a:spLocks/>
          </p:cNvSpPr>
          <p:nvPr>
            <p:custDataLst>
              <p:tags r:id="rId11"/>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0C7D1E1E-8048-8656-61DA-17FF8FB2878A}"/>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Tree>
    <p:custDataLst>
      <p:tags r:id="rId1"/>
    </p:custDataLst>
    <p:extLst>
      <p:ext uri="{BB962C8B-B14F-4D97-AF65-F5344CB8AC3E}">
        <p14:creationId xmlns:p14="http://schemas.microsoft.com/office/powerpoint/2010/main" val="493203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7C67-3564-8DAF-AD12-2C9FB798DE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46862-10BA-B325-35F9-A3A6BD9E0FD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think-cell data - do not delete" hidden="1">
                        <a:extLst>
                          <a:ext uri="{FF2B5EF4-FFF2-40B4-BE49-F238E27FC236}">
                            <a16:creationId xmlns:a16="http://schemas.microsoft.com/office/drawing/2014/main" id="{AB046862-10BA-B325-35F9-A3A6BD9E0FD3}"/>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BBDECDC-BDF4-80F0-DC2E-D46780DD079E}"/>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Paths Extraction and Probability Distributions</a:t>
            </a:r>
          </a:p>
        </p:txBody>
      </p:sp>
      <p:sp>
        <p:nvSpPr>
          <p:cNvPr id="6" name="Text Placeholder 3">
            <a:extLst>
              <a:ext uri="{FF2B5EF4-FFF2-40B4-BE49-F238E27FC236}">
                <a16:creationId xmlns:a16="http://schemas.microsoft.com/office/drawing/2014/main" id="{E0A5BD79-5368-6F78-A881-93DB972B104D}"/>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19" name="Google Shape;703;p114">
                <a:extLst>
                  <a:ext uri="{FF2B5EF4-FFF2-40B4-BE49-F238E27FC236}">
                    <a16:creationId xmlns:a16="http://schemas.microsoft.com/office/drawing/2014/main" id="{7707F636-224E-59C8-D955-5BFD13D43C27}"/>
                  </a:ext>
                </a:extLst>
              </p:cNvPr>
              <p:cNvSpPr txBox="1"/>
              <p:nvPr>
                <p:custDataLst>
                  <p:tags r:id="rId5"/>
                </p:custDataLst>
              </p:nvPr>
            </p:nvSpPr>
            <p:spPr>
              <a:xfrm>
                <a:off x="491916" y="1554027"/>
                <a:ext cx="3435848" cy="2068070"/>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100" noProof="1"/>
                  <a:t>The topology of the graph ensures every </a:t>
                </a:r>
                <a:r>
                  <a:rPr lang="en-US" sz="1100" b="1" noProof="1"/>
                  <a:t>maximal path </a:t>
                </a:r>
                <a:r>
                  <a:rPr lang="en-US" sz="1100" noProof="1"/>
                  <a:t>(a path that cannot be further extended) to end in the manufacturer vertex.</a:t>
                </a:r>
              </a:p>
              <a:p>
                <a:pPr>
                  <a:spcAft>
                    <a:spcPts val="600"/>
                  </a:spcAft>
                  <a:buClrTx/>
                </a:pPr>
                <a:r>
                  <a:rPr lang="en-US" sz="1100" noProof="1"/>
                  <a:t>Given a vertex </a:t>
                </a:r>
                <a14:m>
                  <m:oMath xmlns:m="http://schemas.openxmlformats.org/officeDocument/2006/math">
                    <m:r>
                      <a:rPr lang="it-IT" sz="1100" b="0" i="1" noProof="1" smtClean="0">
                        <a:latin typeface="Cambria Math" panose="02040503050406030204" pitchFamily="18" charset="0"/>
                        <a:ea typeface="Cambria Math" panose="02040503050406030204" pitchFamily="18" charset="0"/>
                      </a:rPr>
                      <m:t>𝑣</m:t>
                    </m:r>
                    <m:r>
                      <a:rPr lang="it-IT" sz="1100" b="0" i="1" noProof="1" smtClean="0">
                        <a:latin typeface="Cambria Math" panose="02040503050406030204" pitchFamily="18" charset="0"/>
                        <a:ea typeface="Cambria Math" panose="02040503050406030204" pitchFamily="18" charset="0"/>
                      </a:rPr>
                      <m:t> ∈</m:t>
                    </m:r>
                    <m:r>
                      <a:rPr lang="it-IT" sz="1100" b="0" i="1" noProof="1" smtClean="0">
                        <a:latin typeface="Cambria Math" panose="02040503050406030204" pitchFamily="18" charset="0"/>
                        <a:ea typeface="Cambria Math" panose="02040503050406030204" pitchFamily="18" charset="0"/>
                      </a:rPr>
                      <m:t>𝑉</m:t>
                    </m:r>
                  </m:oMath>
                </a14:m>
                <a:r>
                  <a:rPr lang="en-US" sz="1100" noProof="1"/>
                  <a:t>, a modified </a:t>
                </a:r>
                <a:r>
                  <a:rPr lang="en-US" sz="1100" b="1" noProof="1"/>
                  <a:t>Depth-First Search (</a:t>
                </a:r>
                <a:r>
                  <a:rPr lang="en-US" sz="1100" b="1" i="1" noProof="1"/>
                  <a:t>DFS</a:t>
                </a:r>
                <a:r>
                  <a:rPr lang="en-US" sz="1100" b="1" noProof="1"/>
                  <a:t>) </a:t>
                </a:r>
                <a:r>
                  <a:rPr lang="en-US" sz="1100" noProof="1"/>
                  <a:t>collects all shipment paths from </a:t>
                </a:r>
                <a14:m>
                  <m:oMath xmlns:m="http://schemas.openxmlformats.org/officeDocument/2006/math">
                    <m:r>
                      <m:rPr>
                        <m:sty m:val="p"/>
                      </m:rPr>
                      <a:rPr lang="it-IT" sz="1100" b="0" i="1" noProof="1" smtClean="0">
                        <a:latin typeface="Cambria Math" panose="02040503050406030204" pitchFamily="18" charset="0"/>
                      </a:rPr>
                      <m:t>v</m:t>
                    </m:r>
                  </m:oMath>
                </a14:m>
                <a:r>
                  <a:rPr lang="en-US" sz="1100" noProof="1"/>
                  <a:t> to the manufacturer </a:t>
                </a:r>
                <a14:m>
                  <m:oMath xmlns:m="http://schemas.openxmlformats.org/officeDocument/2006/math">
                    <m:r>
                      <m:rPr>
                        <m:sty m:val="p"/>
                      </m:rPr>
                      <a:rPr lang="it-IT" sz="1100" b="0" i="1" noProof="1" smtClean="0">
                        <a:latin typeface="Cambria Math" panose="02040503050406030204" pitchFamily="18" charset="0"/>
                      </a:rPr>
                      <m:t>m</m:t>
                    </m:r>
                  </m:oMath>
                </a14:m>
                <a:r>
                  <a:rPr lang="en-US" sz="1100" noProof="1"/>
                  <a:t>.</a:t>
                </a:r>
              </a:p>
              <a:p>
                <a:pPr>
                  <a:spcAft>
                    <a:spcPts val="600"/>
                  </a:spcAft>
                  <a:buClrTx/>
                </a:pPr>
                <a:r>
                  <a:rPr lang="en-US" sz="1100" dirty="0"/>
                  <a:t>While this approach can theoretically generate an exponential number of paths, our dataset shows carriers follow only a limited number of routes: </a:t>
                </a:r>
                <a:r>
                  <a:rPr lang="en-US" sz="1100" b="1" dirty="0"/>
                  <a:t>average 4 paths per vertex, maximum 24</a:t>
                </a:r>
                <a:r>
                  <a:rPr lang="en-US" sz="1100" dirty="0"/>
                  <a:t>.</a:t>
                </a:r>
                <a:endParaRPr lang="en-US" sz="1100" noProof="1"/>
              </a:p>
            </p:txBody>
          </p:sp>
        </mc:Choice>
        <mc:Fallback xmlns="">
          <p:sp>
            <p:nvSpPr>
              <p:cNvPr id="19" name="Google Shape;703;p114">
                <a:extLst>
                  <a:ext uri="{FF2B5EF4-FFF2-40B4-BE49-F238E27FC236}">
                    <a16:creationId xmlns:a16="http://schemas.microsoft.com/office/drawing/2014/main" id="{7707F636-224E-59C8-D955-5BFD13D43C27}"/>
                  </a:ext>
                </a:extLst>
              </p:cNvPr>
              <p:cNvSpPr txBox="1">
                <a:spLocks noRot="1" noChangeAspect="1" noMove="1" noResize="1" noEditPoints="1" noAdjustHandles="1" noChangeArrowheads="1" noChangeShapeType="1" noTextEdit="1"/>
              </p:cNvSpPr>
              <p:nvPr>
                <p:custDataLst>
                  <p:tags r:id="rId13"/>
                </p:custDataLst>
              </p:nvPr>
            </p:nvSpPr>
            <p:spPr>
              <a:xfrm>
                <a:off x="491916" y="1554027"/>
                <a:ext cx="3435848" cy="2068070"/>
              </a:xfrm>
              <a:prstGeom prst="rect">
                <a:avLst/>
              </a:prstGeom>
              <a:blipFill>
                <a:blip r:embed="rId14"/>
                <a:stretch>
                  <a:fillRect l="-710" r="-1421"/>
                </a:stretch>
              </a:blipFill>
              <a:ln>
                <a:noFill/>
              </a:ln>
            </p:spPr>
            <p:txBody>
              <a:bodyPr/>
              <a:lstStyle/>
              <a:p>
                <a:r>
                  <a:rPr lang="en-US">
                    <a:noFill/>
                  </a:rPr>
                  <a:t> </a:t>
                </a:r>
              </a:p>
            </p:txBody>
          </p:sp>
        </mc:Fallback>
      </mc:AlternateContent>
      <p:sp>
        <p:nvSpPr>
          <p:cNvPr id="20" name="Google Shape;10527;p9415">
            <a:extLst>
              <a:ext uri="{FF2B5EF4-FFF2-40B4-BE49-F238E27FC236}">
                <a16:creationId xmlns:a16="http://schemas.microsoft.com/office/drawing/2014/main" id="{6A9C5CA5-9CB7-0D8F-5224-E9E36B6EC114}"/>
              </a:ext>
            </a:extLst>
          </p:cNvPr>
          <p:cNvSpPr txBox="1"/>
          <p:nvPr>
            <p:custDataLst>
              <p:tags r:id="rId6"/>
            </p:custDataLst>
          </p:nvPr>
        </p:nvSpPr>
        <p:spPr>
          <a:xfrm>
            <a:off x="342899" y="1278527"/>
            <a:ext cx="418338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Paths Extraction Methodology</a:t>
            </a:r>
          </a:p>
        </p:txBody>
      </p:sp>
      <mc:AlternateContent xmlns:mc="http://schemas.openxmlformats.org/markup-compatibility/2006" xmlns:a14="http://schemas.microsoft.com/office/drawing/2010/main">
        <mc:Choice Requires="a14">
          <p:sp>
            <p:nvSpPr>
              <p:cNvPr id="21" name="Google Shape;703;p114">
                <a:extLst>
                  <a:ext uri="{FF2B5EF4-FFF2-40B4-BE49-F238E27FC236}">
                    <a16:creationId xmlns:a16="http://schemas.microsoft.com/office/drawing/2014/main" id="{18D8ED4D-BC2B-476C-80DE-DB9DC9F2EB90}"/>
                  </a:ext>
                </a:extLst>
              </p:cNvPr>
              <p:cNvSpPr txBox="1"/>
              <p:nvPr>
                <p:custDataLst>
                  <p:tags r:id="rId7"/>
                </p:custDataLst>
              </p:nvPr>
            </p:nvSpPr>
            <p:spPr>
              <a:xfrm>
                <a:off x="4764355" y="1555026"/>
                <a:ext cx="3292063" cy="2174163"/>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100" noProof="1"/>
                  <a:t>Given the collection of all the maximal paths for a vertex </a:t>
                </a:r>
                <a14:m>
                  <m:oMath xmlns:m="http://schemas.openxmlformats.org/officeDocument/2006/math">
                    <m:r>
                      <a:rPr lang="it-IT" sz="1100" b="0" i="1" noProof="1" smtClean="0">
                        <a:latin typeface="Cambria Math" panose="02040503050406030204" pitchFamily="18" charset="0"/>
                      </a:rPr>
                      <m:t>𝑣</m:t>
                    </m:r>
                    <m:r>
                      <a:rPr lang="it-IT" sz="1100" b="0" i="1" noProof="1" smtClean="0">
                        <a:latin typeface="Cambria Math" panose="02040503050406030204" pitchFamily="18" charset="0"/>
                      </a:rPr>
                      <m:t> ∈</m:t>
                    </m:r>
                    <m:r>
                      <a:rPr lang="it-IT" sz="1100" b="0" i="1" noProof="1" smtClean="0">
                        <a:latin typeface="Cambria Math" panose="02040503050406030204" pitchFamily="18" charset="0"/>
                      </a:rPr>
                      <m:t>𝑉</m:t>
                    </m:r>
                  </m:oMath>
                </a14:m>
                <a:r>
                  <a:rPr lang="en-US" sz="1100" noProof="1"/>
                  <a:t>:</a:t>
                </a:r>
              </a:p>
              <a:p>
                <a:pPr>
                  <a:spcAft>
                    <a:spcPts val="600"/>
                  </a:spcAft>
                  <a:buClrTx/>
                </a:pPr>
                <a14:m>
                  <m:oMathPara xmlns:m="http://schemas.openxmlformats.org/officeDocument/2006/math">
                    <m:oMathParaPr>
                      <m:jc m:val="centerGroup"/>
                    </m:oMathParaPr>
                    <m:oMath xmlns:m="http://schemas.openxmlformats.org/officeDocument/2006/math">
                      <m:r>
                        <m:rPr>
                          <m:sty m:val="p"/>
                        </m:rPr>
                        <a:rPr lang="it-IT" sz="1100" b="0" i="0" noProof="1" smtClean="0">
                          <a:latin typeface="Cambria Math" panose="02040503050406030204" pitchFamily="18" charset="0"/>
                        </a:rPr>
                        <m:t>Π</m:t>
                      </m:r>
                      <m:d>
                        <m:dPr>
                          <m:ctrlPr>
                            <a:rPr lang="it-IT" sz="1100" b="0" i="1" noProof="1" smtClean="0">
                              <a:latin typeface="Cambria Math" panose="02040503050406030204" pitchFamily="18" charset="0"/>
                            </a:rPr>
                          </m:ctrlPr>
                        </m:dPr>
                        <m:e>
                          <m:r>
                            <a:rPr lang="it-IT" sz="1100" b="0" i="1" noProof="1" smtClean="0">
                              <a:latin typeface="Cambria Math" panose="02040503050406030204" pitchFamily="18" charset="0"/>
                            </a:rPr>
                            <m:t>𝑣</m:t>
                          </m:r>
                        </m:e>
                      </m:d>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a:rPr lang="it-IT" sz="1100" i="1" noProof="1">
                              <a:latin typeface="Cambria Math" panose="02040503050406030204" pitchFamily="18" charset="0"/>
                            </a:rPr>
                            <m:t>𝜋</m:t>
                          </m:r>
                        </m:e>
                        <m:sub>
                          <m:r>
                            <a:rPr lang="it-IT" sz="1100" i="1" noProof="1">
                              <a:latin typeface="Cambria Math" panose="02040503050406030204" pitchFamily="18" charset="0"/>
                            </a:rPr>
                            <m:t>1</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a:rPr lang="it-IT" sz="1100" i="1" noProof="1">
                              <a:latin typeface="Cambria Math" panose="02040503050406030204" pitchFamily="18" charset="0"/>
                            </a:rPr>
                            <m:t>𝜋</m:t>
                          </m:r>
                        </m:e>
                        <m:sub>
                          <m:r>
                            <a:rPr lang="it-IT" sz="1100" i="1" noProof="1">
                              <a:latin typeface="Cambria Math" panose="02040503050406030204" pitchFamily="18" charset="0"/>
                            </a:rPr>
                            <m:t>2</m:t>
                          </m:r>
                        </m:sub>
                      </m:sSub>
                      <m:r>
                        <a:rPr lang="it-IT" sz="1100" i="1" noProof="1">
                          <a:latin typeface="Cambria Math" panose="02040503050406030204" pitchFamily="18" charset="0"/>
                        </a:rPr>
                        <m:t>,…,</m:t>
                      </m:r>
                      <m:sSub>
                        <m:sSubPr>
                          <m:ctrlPr>
                            <a:rPr lang="it-IT" sz="1100" i="1" noProof="1">
                              <a:latin typeface="Cambria Math" panose="02040503050406030204" pitchFamily="18" charset="0"/>
                            </a:rPr>
                          </m:ctrlPr>
                        </m:sSubPr>
                        <m:e>
                          <m:r>
                            <a:rPr lang="it-IT" sz="1100" i="1" noProof="1">
                              <a:latin typeface="Cambria Math" panose="02040503050406030204" pitchFamily="18" charset="0"/>
                            </a:rPr>
                            <m:t>𝜋</m:t>
                          </m:r>
                        </m:e>
                        <m:sub>
                          <m:r>
                            <a:rPr lang="it-IT" sz="1100" i="1" noProof="1">
                              <a:latin typeface="Cambria Math" panose="02040503050406030204" pitchFamily="18" charset="0"/>
                            </a:rPr>
                            <m:t>ℓ</m:t>
                          </m:r>
                        </m:sub>
                      </m:sSub>
                      <m:r>
                        <a:rPr lang="it-IT" sz="1100" i="1" noProof="1">
                          <a:latin typeface="Cambria Math" panose="02040503050406030204" pitchFamily="18" charset="0"/>
                        </a:rPr>
                        <m:t>}</m:t>
                      </m:r>
                    </m:oMath>
                  </m:oMathPara>
                </a14:m>
                <a:endParaRPr lang="en-US" sz="1100" noProof="1"/>
              </a:p>
              <a:p>
                <a:pPr>
                  <a:lnSpc>
                    <a:spcPct val="100000"/>
                  </a:lnSpc>
                  <a:spcAft>
                    <a:spcPts val="600"/>
                  </a:spcAft>
                  <a:buClrTx/>
                </a:pPr>
                <a:r>
                  <a:rPr lang="en-US" sz="1100" noProof="1"/>
                  <a:t>The associated paths probabilities conditioned by carrier </a:t>
                </a:r>
                <a14:m>
                  <m:oMath xmlns:m="http://schemas.openxmlformats.org/officeDocument/2006/math">
                    <m:r>
                      <m:rPr>
                        <m:sty m:val="p"/>
                      </m:rPr>
                      <a:rPr lang="it-IT" sz="1100" b="0" i="1" noProof="1" smtClean="0">
                        <a:latin typeface="Cambria Math" panose="02040503050406030204" pitchFamily="18" charset="0"/>
                      </a:rPr>
                      <m:t>c</m:t>
                    </m:r>
                  </m:oMath>
                </a14:m>
                <a:r>
                  <a:rPr lang="en-US" sz="1100" noProof="1"/>
                  <a:t>:</a:t>
                </a:r>
              </a:p>
              <a:p>
                <a:pPr>
                  <a:lnSpc>
                    <a:spcPct val="100000"/>
                  </a:lnSpc>
                  <a:spcAft>
                    <a:spcPts val="600"/>
                  </a:spcAft>
                  <a:buClrTx/>
                </a:pPr>
                <a14:m>
                  <m:oMathPara xmlns:m="http://schemas.openxmlformats.org/officeDocument/2006/math">
                    <m:oMathParaPr>
                      <m:jc m:val="centerGroup"/>
                    </m:oMathParaPr>
                    <m:oMath xmlns:m="http://schemas.openxmlformats.org/officeDocument/2006/math">
                      <m:sSup>
                        <m:sSupPr>
                          <m:ctrlPr>
                            <a:rPr lang="it-IT" sz="1100" b="0" i="1" noProof="1" smtClean="0">
                              <a:latin typeface="Cambria Math" panose="02040503050406030204" pitchFamily="18" charset="0"/>
                            </a:rPr>
                          </m:ctrlPr>
                        </m:sSupPr>
                        <m:e>
                          <m:r>
                            <a:rPr lang="it-IT" sz="1100" b="1" i="1" noProof="1" smtClean="0">
                              <a:latin typeface="Cambria Math" panose="02040503050406030204" pitchFamily="18" charset="0"/>
                            </a:rPr>
                            <m:t>𝒑</m:t>
                          </m:r>
                        </m:e>
                        <m:sup>
                          <m:r>
                            <a:rPr lang="it-IT" sz="1100" b="0" i="1" noProof="1" smtClean="0">
                              <a:latin typeface="Cambria Math" panose="02040503050406030204" pitchFamily="18" charset="0"/>
                            </a:rPr>
                            <m:t>𝑐</m:t>
                          </m:r>
                        </m:sup>
                      </m:sSup>
                      <m:r>
                        <a:rPr lang="it-IT" sz="1100" b="0" i="1" noProof="1" smtClean="0">
                          <a:latin typeface="Cambria Math" panose="02040503050406030204" pitchFamily="18" charset="0"/>
                        </a:rPr>
                        <m:t>=</m:t>
                      </m:r>
                      <m:d>
                        <m:dPr>
                          <m:ctrlPr>
                            <a:rPr lang="it-IT" sz="1100" b="0" i="1" noProof="1" smtClean="0">
                              <a:latin typeface="Cambria Math" panose="02040503050406030204" pitchFamily="18" charset="0"/>
                            </a:rPr>
                          </m:ctrlPr>
                        </m:dPr>
                        <m:e>
                          <m:sSubSup>
                            <m:sSubSupPr>
                              <m:ctrlPr>
                                <a:rPr lang="it-IT" sz="1100" b="0" i="1" noProof="1" smtClean="0">
                                  <a:latin typeface="Cambria Math" panose="02040503050406030204" pitchFamily="18" charset="0"/>
                                </a:rPr>
                              </m:ctrlPr>
                            </m:sSubSupPr>
                            <m:e>
                              <m:r>
                                <a:rPr lang="it-IT" sz="1100" b="0" i="1" noProof="1" smtClean="0">
                                  <a:latin typeface="Cambria Math" panose="02040503050406030204" pitchFamily="18" charset="0"/>
                                </a:rPr>
                                <m:t>𝑝</m:t>
                              </m:r>
                            </m:e>
                            <m:sub>
                              <m:r>
                                <a:rPr lang="it-IT" sz="1100" b="0" i="1" noProof="1" smtClean="0">
                                  <a:latin typeface="Cambria Math" panose="02040503050406030204" pitchFamily="18" charset="0"/>
                                </a:rPr>
                                <m:t>1</m:t>
                              </m:r>
                            </m:sub>
                            <m:sup>
                              <m:r>
                                <a:rPr lang="it-IT" sz="1100" b="0" i="1" noProof="1" smtClean="0">
                                  <a:latin typeface="Cambria Math" panose="02040503050406030204" pitchFamily="18" charset="0"/>
                                </a:rPr>
                                <m:t>𝑐</m:t>
                              </m:r>
                            </m:sup>
                          </m:sSubSup>
                          <m:r>
                            <a:rPr lang="it-IT" sz="1100" b="0" i="1" noProof="1" smtClean="0">
                              <a:latin typeface="Cambria Math" panose="02040503050406030204" pitchFamily="18" charset="0"/>
                            </a:rPr>
                            <m:t>,</m:t>
                          </m:r>
                          <m:sSubSup>
                            <m:sSubSupPr>
                              <m:ctrlPr>
                                <a:rPr lang="it-IT" sz="1100" b="0" i="1" noProof="1" smtClean="0">
                                  <a:latin typeface="Cambria Math" panose="02040503050406030204" pitchFamily="18" charset="0"/>
                                </a:rPr>
                              </m:ctrlPr>
                            </m:sSubSupPr>
                            <m:e>
                              <m:r>
                                <a:rPr lang="it-IT" sz="1100" b="0" i="1" noProof="1" smtClean="0">
                                  <a:latin typeface="Cambria Math" panose="02040503050406030204" pitchFamily="18" charset="0"/>
                                </a:rPr>
                                <m:t>𝑝</m:t>
                              </m:r>
                            </m:e>
                            <m:sub>
                              <m:r>
                                <a:rPr lang="it-IT" sz="1100" b="0" i="1" noProof="1" smtClean="0">
                                  <a:latin typeface="Cambria Math" panose="02040503050406030204" pitchFamily="18" charset="0"/>
                                </a:rPr>
                                <m:t>2</m:t>
                              </m:r>
                            </m:sub>
                            <m:sup>
                              <m:r>
                                <a:rPr lang="it-IT" sz="1100" b="0" i="1" noProof="1" smtClean="0">
                                  <a:latin typeface="Cambria Math" panose="02040503050406030204" pitchFamily="18" charset="0"/>
                                </a:rPr>
                                <m:t>𝑐</m:t>
                              </m:r>
                            </m:sup>
                          </m:sSubSup>
                          <m:r>
                            <a:rPr lang="it-IT" sz="1100" b="0" i="1" noProof="1" smtClean="0">
                              <a:latin typeface="Cambria Math" panose="02040503050406030204" pitchFamily="18" charset="0"/>
                            </a:rPr>
                            <m:t>,…,</m:t>
                          </m:r>
                          <m:sSubSup>
                            <m:sSubSupPr>
                              <m:ctrlPr>
                                <a:rPr lang="it-IT" sz="1100" b="0" i="1" noProof="1" smtClean="0">
                                  <a:latin typeface="Cambria Math" panose="02040503050406030204" pitchFamily="18" charset="0"/>
                                </a:rPr>
                              </m:ctrlPr>
                            </m:sSubSupPr>
                            <m:e>
                              <m:r>
                                <a:rPr lang="it-IT" sz="1100" b="0" i="1" noProof="1" smtClean="0">
                                  <a:latin typeface="Cambria Math" panose="02040503050406030204" pitchFamily="18" charset="0"/>
                                </a:rPr>
                                <m:t>𝑝</m:t>
                              </m:r>
                            </m:e>
                            <m:sub>
                              <m:r>
                                <a:rPr lang="it-IT" sz="1100" b="0" i="1" noProof="1" smtClean="0">
                                  <a:latin typeface="Cambria Math" panose="02040503050406030204" pitchFamily="18" charset="0"/>
                                </a:rPr>
                                <m:t>ℓ</m:t>
                              </m:r>
                            </m:sub>
                            <m:sup>
                              <m:r>
                                <a:rPr lang="it-IT" sz="1100" b="0" i="1" noProof="1" smtClean="0">
                                  <a:latin typeface="Cambria Math" panose="02040503050406030204" pitchFamily="18" charset="0"/>
                                </a:rPr>
                                <m:t>𝑐</m:t>
                              </m:r>
                            </m:sup>
                          </m:sSubSup>
                        </m:e>
                      </m:d>
                    </m:oMath>
                  </m:oMathPara>
                </a14:m>
                <a:endParaRPr lang="en-US" sz="1100" noProof="1"/>
              </a:p>
              <a:p>
                <a:pPr>
                  <a:lnSpc>
                    <a:spcPct val="100000"/>
                  </a:lnSpc>
                  <a:spcAft>
                    <a:spcPts val="600"/>
                  </a:spcAft>
                  <a:buClrTx/>
                </a:pPr>
                <a:r>
                  <a:rPr lang="en-US" sz="1100" noProof="1"/>
                  <a:t>Form a valid </a:t>
                </a:r>
                <a:r>
                  <a:rPr lang="en-US" sz="1100" b="1" noProof="1"/>
                  <a:t>probability distribution</a:t>
                </a:r>
                <a:r>
                  <a:rPr lang="en-US" sz="1100" noProof="1"/>
                  <a:t>, which can be used to quantify the uncertainty in the carriers’ shipment routing behaviour.</a:t>
                </a:r>
              </a:p>
            </p:txBody>
          </p:sp>
        </mc:Choice>
        <mc:Fallback xmlns="">
          <p:sp>
            <p:nvSpPr>
              <p:cNvPr id="21" name="Google Shape;703;p114">
                <a:extLst>
                  <a:ext uri="{FF2B5EF4-FFF2-40B4-BE49-F238E27FC236}">
                    <a16:creationId xmlns:a16="http://schemas.microsoft.com/office/drawing/2014/main" id="{18D8ED4D-BC2B-476C-80DE-DB9DC9F2EB90}"/>
                  </a:ext>
                </a:extLst>
              </p:cNvPr>
              <p:cNvSpPr txBox="1">
                <a:spLocks noRot="1" noChangeAspect="1" noMove="1" noResize="1" noEditPoints="1" noAdjustHandles="1" noChangeArrowheads="1" noChangeShapeType="1" noTextEdit="1"/>
              </p:cNvSpPr>
              <p:nvPr>
                <p:custDataLst>
                  <p:tags r:id="rId15"/>
                </p:custDataLst>
              </p:nvPr>
            </p:nvSpPr>
            <p:spPr>
              <a:xfrm>
                <a:off x="4764355" y="1555026"/>
                <a:ext cx="3292063" cy="2174163"/>
              </a:xfrm>
              <a:prstGeom prst="rect">
                <a:avLst/>
              </a:prstGeom>
              <a:blipFill>
                <a:blip r:embed="rId16"/>
                <a:stretch>
                  <a:fillRect l="-741"/>
                </a:stretch>
              </a:blipFill>
              <a:ln>
                <a:noFill/>
              </a:ln>
            </p:spPr>
            <p:txBody>
              <a:bodyPr/>
              <a:lstStyle/>
              <a:p>
                <a:r>
                  <a:rPr lang="en-US">
                    <a:noFill/>
                  </a:rPr>
                  <a:t> </a:t>
                </a:r>
              </a:p>
            </p:txBody>
          </p:sp>
        </mc:Fallback>
      </mc:AlternateContent>
      <p:sp>
        <p:nvSpPr>
          <p:cNvPr id="22" name="Google Shape;10527;p9415">
            <a:extLst>
              <a:ext uri="{FF2B5EF4-FFF2-40B4-BE49-F238E27FC236}">
                <a16:creationId xmlns:a16="http://schemas.microsoft.com/office/drawing/2014/main" id="{27566225-5316-F68E-16C3-C8C7B6235087}"/>
              </a:ext>
            </a:extLst>
          </p:cNvPr>
          <p:cNvSpPr txBox="1"/>
          <p:nvPr>
            <p:custDataLst>
              <p:tags r:id="rId8"/>
            </p:custDataLst>
          </p:nvPr>
        </p:nvSpPr>
        <p:spPr>
          <a:xfrm>
            <a:off x="4615338" y="1278527"/>
            <a:ext cx="418338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Probability Distribution Computation</a:t>
            </a:r>
          </a:p>
        </p:txBody>
      </p:sp>
      <p:sp>
        <p:nvSpPr>
          <p:cNvPr id="23" name="Rectangle 22">
            <a:extLst>
              <a:ext uri="{FF2B5EF4-FFF2-40B4-BE49-F238E27FC236}">
                <a16:creationId xmlns:a16="http://schemas.microsoft.com/office/drawing/2014/main" id="{3509A36F-150B-B14B-49A4-3AE8B5249454}"/>
              </a:ext>
            </a:extLst>
          </p:cNvPr>
          <p:cNvSpPr>
            <a:spLocks noChangeAspect="1"/>
          </p:cNvSpPr>
          <p:nvPr/>
        </p:nvSpPr>
        <p:spPr>
          <a:xfrm>
            <a:off x="342898" y="1018901"/>
            <a:ext cx="298037" cy="29803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400" b="1" noProof="1">
                <a:latin typeface="+mj-lt"/>
              </a:rPr>
              <a:t>1</a:t>
            </a:r>
          </a:p>
        </p:txBody>
      </p:sp>
      <p:sp>
        <p:nvSpPr>
          <p:cNvPr id="24" name="Rectangle 23">
            <a:extLst>
              <a:ext uri="{FF2B5EF4-FFF2-40B4-BE49-F238E27FC236}">
                <a16:creationId xmlns:a16="http://schemas.microsoft.com/office/drawing/2014/main" id="{0F392294-ACDB-2E4F-C0DF-F0B4CFFF79AA}"/>
              </a:ext>
            </a:extLst>
          </p:cNvPr>
          <p:cNvSpPr>
            <a:spLocks noChangeAspect="1"/>
          </p:cNvSpPr>
          <p:nvPr/>
        </p:nvSpPr>
        <p:spPr>
          <a:xfrm>
            <a:off x="4615337" y="1019780"/>
            <a:ext cx="298037" cy="29803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400" b="1" noProof="1">
                <a:latin typeface="+mj-lt"/>
              </a:rPr>
              <a:t>2</a:t>
            </a:r>
          </a:p>
        </p:txBody>
      </p:sp>
      <p:sp>
        <p:nvSpPr>
          <p:cNvPr id="2" name="Text Placeholder 4">
            <a:extLst>
              <a:ext uri="{FF2B5EF4-FFF2-40B4-BE49-F238E27FC236}">
                <a16:creationId xmlns:a16="http://schemas.microsoft.com/office/drawing/2014/main" id="{41CF5BC7-C606-34B9-6FAC-A94EFA8BCF4F}"/>
              </a:ext>
            </a:extLst>
          </p:cNvPr>
          <p:cNvSpPr txBox="1">
            <a:spLocks/>
          </p:cNvSpPr>
          <p:nvPr>
            <p:custDataLst>
              <p:tags r:id="rId9"/>
            </p:custDataLst>
          </p:nvPr>
        </p:nvSpPr>
        <p:spPr>
          <a:xfrm>
            <a:off x="346516" y="3839538"/>
            <a:ext cx="8452202" cy="899409"/>
          </a:xfrm>
          <a:prstGeom prst="rect">
            <a:avLst/>
          </a:prstGeom>
          <a:solidFill>
            <a:schemeClr val="accent1"/>
          </a:solidFill>
        </p:spPr>
        <p:txBody>
          <a:bodyPr vert="horz" lIns="274320" tIns="68580" rIns="68580" bIns="68580" rtlCol="0" anchor="ctr">
            <a:no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pPr>
            <a:r>
              <a:rPr lang="en-US" sz="1400" dirty="0">
                <a:solidFill>
                  <a:schemeClr val="bg1"/>
                </a:solidFill>
              </a:rPr>
              <a:t>For each vertex in the supply chain, </a:t>
            </a:r>
            <a:r>
              <a:rPr lang="en-US" sz="1400" b="1" dirty="0">
                <a:solidFill>
                  <a:schemeClr val="bg1"/>
                </a:solidFill>
              </a:rPr>
              <a:t>carrier behavior </a:t>
            </a:r>
            <a:r>
              <a:rPr lang="en-US" sz="1400" dirty="0">
                <a:solidFill>
                  <a:schemeClr val="bg1"/>
                </a:solidFill>
              </a:rPr>
              <a:t>is modeled by considering </a:t>
            </a:r>
            <a:r>
              <a:rPr lang="en-US" sz="1400" b="1" dirty="0">
                <a:solidFill>
                  <a:schemeClr val="bg1"/>
                </a:solidFill>
              </a:rPr>
              <a:t>all</a:t>
            </a:r>
            <a:r>
              <a:rPr lang="en-US" sz="1400" dirty="0">
                <a:solidFill>
                  <a:schemeClr val="bg1"/>
                </a:solidFill>
              </a:rPr>
              <a:t> </a:t>
            </a:r>
            <a:r>
              <a:rPr lang="en-US" sz="1400" b="1" dirty="0">
                <a:solidFill>
                  <a:schemeClr val="bg1"/>
                </a:solidFill>
              </a:rPr>
              <a:t>possible</a:t>
            </a:r>
            <a:r>
              <a:rPr lang="en-US" sz="1400" dirty="0">
                <a:solidFill>
                  <a:schemeClr val="bg1"/>
                </a:solidFill>
              </a:rPr>
              <a:t> </a:t>
            </a:r>
            <a:r>
              <a:rPr lang="en-US" sz="1400" b="1" dirty="0">
                <a:solidFill>
                  <a:schemeClr val="bg1"/>
                </a:solidFill>
              </a:rPr>
              <a:t>paths</a:t>
            </a:r>
            <a:r>
              <a:rPr lang="en-US" sz="1400" dirty="0">
                <a:solidFill>
                  <a:schemeClr val="bg1"/>
                </a:solidFill>
              </a:rPr>
              <a:t> to the manufacturer, along with the </a:t>
            </a:r>
            <a:r>
              <a:rPr lang="en-US" sz="1400" b="1" dirty="0">
                <a:solidFill>
                  <a:schemeClr val="bg1"/>
                </a:solidFill>
              </a:rPr>
              <a:t>probability</a:t>
            </a:r>
            <a:r>
              <a:rPr lang="en-US" sz="1400" dirty="0">
                <a:solidFill>
                  <a:schemeClr val="bg1"/>
                </a:solidFill>
              </a:rPr>
              <a:t> that each path is followed.</a:t>
            </a:r>
            <a:endParaRPr lang="en-US" sz="1400" noProof="1">
              <a:solidFill>
                <a:schemeClr val="bg1"/>
              </a:solidFill>
            </a:endParaRPr>
          </a:p>
        </p:txBody>
      </p:sp>
    </p:spTree>
    <p:custDataLst>
      <p:tags r:id="rId1"/>
    </p:custDataLst>
    <p:extLst>
      <p:ext uri="{BB962C8B-B14F-4D97-AF65-F5344CB8AC3E}">
        <p14:creationId xmlns:p14="http://schemas.microsoft.com/office/powerpoint/2010/main" val="178402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AC7C5-AD0A-73A5-C1E2-F268E3F8CBB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E5036-466F-B9AA-E630-EED45498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26F21E-1240-F30A-5E2D-FA1835D82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C238-DF11-FD2C-6E22-C7262A49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2E66F3-838B-C523-8CC6-1D7DC743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72FBE8-14CF-003B-64C2-36F16E99C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191E814-CAAB-4A89-8827-4213CF6342F5}"/>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Historical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905AA9C6-C7E1-3D43-9C1B-255D8DEB8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8BA2C-8159-5487-7DC5-5646D1DAE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816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2596-1BD2-1A73-EAB4-CE549E2A39E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02CAB30-816E-F7F2-CDC8-A7060DDDB0D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11" name="think-cell data - do not delete" hidden="1">
                        <a:extLst>
                          <a:ext uri="{FF2B5EF4-FFF2-40B4-BE49-F238E27FC236}">
                            <a16:creationId xmlns:a16="http://schemas.microsoft.com/office/drawing/2014/main" id="{802CAB30-816E-F7F2-CDC8-A7060DDDB0D9}"/>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CBE8AD-AD7D-A8AF-5925-1C1ADE05AE45}"/>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Definition</a:t>
            </a:r>
          </a:p>
        </p:txBody>
      </p:sp>
      <mc:AlternateContent xmlns:mc="http://schemas.openxmlformats.org/markup-compatibility/2006">
        <mc:Choice xmlns:a14="http://schemas.microsoft.com/office/drawing/2010/main" Requires="a14">
          <p:sp>
            <p:nvSpPr>
              <p:cNvPr id="6" name="Google Shape;703;p114">
                <a:extLst>
                  <a:ext uri="{FF2B5EF4-FFF2-40B4-BE49-F238E27FC236}">
                    <a16:creationId xmlns:a16="http://schemas.microsoft.com/office/drawing/2014/main" id="{594BDEA6-757A-9F94-ABA6-69F5D718406B}"/>
                  </a:ext>
                </a:extLst>
              </p:cNvPr>
              <p:cNvSpPr txBox="1"/>
              <p:nvPr>
                <p:custDataLst>
                  <p:tags r:id="rId4"/>
                </p:custDataLst>
              </p:nvPr>
            </p:nvSpPr>
            <p:spPr>
              <a:xfrm>
                <a:off x="342900" y="1285876"/>
                <a:ext cx="5363936" cy="1505816"/>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dirty="0"/>
                  <a:t>For both operational stage we define a function that map the relevant domain to a </a:t>
                </a:r>
                <a:r>
                  <a:rPr lang="en-US" sz="1200" b="1" dirty="0"/>
                  <a:t>probability</a:t>
                </a:r>
                <a:r>
                  <a:rPr lang="en-US" sz="1200" dirty="0"/>
                  <a:t> </a:t>
                </a:r>
                <a:r>
                  <a:rPr lang="en-US" sz="1200" b="1" dirty="0"/>
                  <a:t>distribution</a:t>
                </a:r>
                <a:r>
                  <a:rPr lang="en-US" sz="1200" dirty="0"/>
                  <a:t> over positive real numbers:</a:t>
                </a:r>
              </a:p>
              <a:p>
                <a:pPr marL="261938" indent="-175022">
                  <a:spcAft>
                    <a:spcPts val="600"/>
                  </a:spcAft>
                </a:pPr>
                <a:r>
                  <a:rPr lang="en-US" sz="1200" b="1" noProof="1"/>
                  <a:t>Dispatch times</a:t>
                </a:r>
                <a:r>
                  <a:rPr lang="en-US" sz="1200" noProof="1"/>
                  <a:t>: each supplier site is associated with a distribution.</a:t>
                </a:r>
              </a:p>
              <a:p>
                <a:pPr marL="261938" indent="-175022">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DT</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𝑆</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𝒟</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ℝ</m:t>
                              </m:r>
                            </m:e>
                            <m:sub>
                              <m:r>
                                <a:rPr lang="it-IT" sz="1200" b="0" i="1" noProof="1" smtClean="0">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r>
                  <a:rPr lang="en-US" sz="1200" b="1" noProof="1"/>
                  <a:t>Shipment times</a:t>
                </a:r>
                <a:r>
                  <a:rPr lang="en-US" sz="1200" noProof="1"/>
                  <a:t>: each supplier site–carrier pair is associated with a distribution.</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S</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m:rPr>
                          <m:sty m:val="p"/>
                        </m:rPr>
                        <a:rPr lang="it-IT" sz="1200" i="1" noProof="1">
                          <a:latin typeface="Cambria Math" panose="02040503050406030204" pitchFamily="18" charset="0"/>
                        </a:rPr>
                        <m:t>S</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C</m:t>
                      </m:r>
                      <m:r>
                        <a:rPr lang="it-IT" sz="1200" i="1" noProof="1">
                          <a:latin typeface="Cambria Math" panose="02040503050406030204" pitchFamily="18" charset="0"/>
                        </a:rPr>
                        <m:t> →</m:t>
                      </m:r>
                      <m:r>
                        <a:rPr lang="it-IT" sz="1200" i="1" noProof="1">
                          <a:latin typeface="Cambria Math" panose="02040503050406030204" pitchFamily="18" charset="0"/>
                        </a:rPr>
                        <m:t>𝒟</m:t>
                      </m:r>
                      <m:d>
                        <m:dPr>
                          <m:ctrlPr>
                            <a:rPr lang="it-IT" sz="1200" i="1" noProof="1">
                              <a:latin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p:txBody>
          </p:sp>
        </mc:Choice>
        <mc:Fallback>
          <p:sp>
            <p:nvSpPr>
              <p:cNvPr id="6" name="Google Shape;703;p114">
                <a:extLst>
                  <a:ext uri="{FF2B5EF4-FFF2-40B4-BE49-F238E27FC236}">
                    <a16:creationId xmlns:a16="http://schemas.microsoft.com/office/drawing/2014/main" id="{594BDEA6-757A-9F94-ABA6-69F5D718406B}"/>
                  </a:ext>
                </a:extLst>
              </p:cNvPr>
              <p:cNvSpPr txBox="1">
                <a:spLocks noRot="1" noChangeAspect="1" noMove="1" noResize="1" noEditPoints="1" noAdjustHandles="1" noChangeArrowheads="1" noChangeShapeType="1" noTextEdit="1"/>
              </p:cNvSpPr>
              <p:nvPr>
                <p:custDataLst>
                  <p:tags r:id="rId4"/>
                </p:custDataLst>
              </p:nvPr>
            </p:nvSpPr>
            <p:spPr>
              <a:xfrm>
                <a:off x="342900" y="1285876"/>
                <a:ext cx="5363936" cy="1505816"/>
              </a:xfrm>
              <a:prstGeom prst="rect">
                <a:avLst/>
              </a:prstGeom>
              <a:blipFill>
                <a:blip r:embed="rId14"/>
                <a:stretch>
                  <a:fillRect/>
                </a:stretch>
              </a:blipFill>
              <a:ln>
                <a:noFill/>
              </a:ln>
            </p:spPr>
            <p:txBody>
              <a:bodyPr/>
              <a:lstStyle/>
              <a:p>
                <a:r>
                  <a:rPr lang="en-US">
                    <a:noFill/>
                  </a:rPr>
                  <a:t> </a:t>
                </a:r>
              </a:p>
            </p:txBody>
          </p:sp>
        </mc:Fallback>
      </mc:AlternateContent>
      <p:sp>
        <p:nvSpPr>
          <p:cNvPr id="8" name="Google Shape;10527;p9415">
            <a:extLst>
              <a:ext uri="{FF2B5EF4-FFF2-40B4-BE49-F238E27FC236}">
                <a16:creationId xmlns:a16="http://schemas.microsoft.com/office/drawing/2014/main" id="{51792FE1-268A-AE46-2BBE-16543ECAFBCA}"/>
              </a:ext>
            </a:extLst>
          </p:cNvPr>
          <p:cNvSpPr txBox="1"/>
          <p:nvPr>
            <p:custDataLst>
              <p:tags r:id="rId5"/>
            </p:custDataLst>
          </p:nvPr>
        </p:nvSpPr>
        <p:spPr>
          <a:xfrm>
            <a:off x="342900" y="999692"/>
            <a:ext cx="5261066"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1"/>
                </a:solidFill>
                <a:latin typeface="+mj-lt"/>
              </a:rPr>
              <a:t>Time Probability Distributions</a:t>
            </a:r>
          </a:p>
        </p:txBody>
      </p:sp>
      <p:sp>
        <p:nvSpPr>
          <p:cNvPr id="2" name="Text Placeholder 3">
            <a:extLst>
              <a:ext uri="{FF2B5EF4-FFF2-40B4-BE49-F238E27FC236}">
                <a16:creationId xmlns:a16="http://schemas.microsoft.com/office/drawing/2014/main" id="{410BB486-7D1E-DCB6-E765-F3022AD20C2C}"/>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6" name="Text Placeholder 4">
            <a:extLst>
              <a:ext uri="{FF2B5EF4-FFF2-40B4-BE49-F238E27FC236}">
                <a16:creationId xmlns:a16="http://schemas.microsoft.com/office/drawing/2014/main" id="{E62CD5BF-5AA1-1CB0-1340-859912AA13B7}"/>
              </a:ext>
            </a:extLst>
          </p:cNvPr>
          <p:cNvSpPr>
            <a:spLocks noGrp="1"/>
          </p:cNvSpPr>
          <p:nvPr>
            <p:ph type="body" sz="quarter" idx="15"/>
            <p:custDataLst>
              <p:tags r:id="rId7"/>
            </p:custDataLst>
          </p:nvPr>
        </p:nvSpPr>
        <p:spPr>
          <a:xfrm>
            <a:off x="5915892" y="270795"/>
            <a:ext cx="2970934" cy="2610949"/>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chemeClr val="accent3"/>
                </a:solidFill>
              </a:rPr>
              <a:t>Historical</a:t>
            </a:r>
            <a:r>
              <a:rPr lang="en-US" sz="1400" noProof="1">
                <a:solidFill>
                  <a:schemeClr val="accent3"/>
                </a:solidFill>
              </a:rPr>
              <a:t> </a:t>
            </a:r>
            <a:r>
              <a:rPr lang="en-US" sz="1400" b="1" noProof="1">
                <a:solidFill>
                  <a:schemeClr val="accent3"/>
                </a:solidFill>
              </a:rPr>
              <a:t>indicators</a:t>
            </a:r>
            <a:r>
              <a:rPr lang="en-US" sz="1400" noProof="1">
                <a:solidFill>
                  <a:schemeClr val="accent3"/>
                </a:solidFill>
              </a:rPr>
              <a:t> are stastistical measures that characterize key </a:t>
            </a:r>
            <a:r>
              <a:rPr lang="en-US" sz="1400" b="1" noProof="1">
                <a:solidFill>
                  <a:schemeClr val="accent3"/>
                </a:solidFill>
              </a:rPr>
              <a:t>operational</a:t>
            </a:r>
            <a:r>
              <a:rPr lang="en-US" sz="1400" noProof="1">
                <a:solidFill>
                  <a:schemeClr val="accent3"/>
                </a:solidFill>
              </a:rPr>
              <a:t> </a:t>
            </a:r>
            <a:r>
              <a:rPr lang="en-US" sz="1400" b="1" noProof="1">
                <a:solidFill>
                  <a:schemeClr val="accent3"/>
                </a:solidFill>
              </a:rPr>
              <a:t>times</a:t>
            </a:r>
            <a:r>
              <a:rPr lang="en-US" sz="1400" noProof="1">
                <a:solidFill>
                  <a:schemeClr val="accent3"/>
                </a:solidFill>
              </a:rPr>
              <a:t> in the order fulfillment process, based exclusively on </a:t>
            </a:r>
            <a:r>
              <a:rPr lang="en-US" sz="1400" b="1" noProof="1">
                <a:solidFill>
                  <a:schemeClr val="accent3"/>
                </a:solidFill>
              </a:rPr>
              <a:t>historical</a:t>
            </a:r>
            <a:r>
              <a:rPr lang="en-US" sz="1400" noProof="1">
                <a:solidFill>
                  <a:schemeClr val="accent3"/>
                </a:solidFill>
              </a:rPr>
              <a:t> </a:t>
            </a:r>
            <a:r>
              <a:rPr lang="en-US" sz="1400" b="1" noProof="1">
                <a:solidFill>
                  <a:schemeClr val="accent3"/>
                </a:solidFill>
              </a:rPr>
              <a:t>data</a:t>
            </a:r>
            <a:r>
              <a:rPr lang="en-US" sz="1400" noProof="1">
                <a:solidFill>
                  <a:schemeClr val="accent3"/>
                </a:solidFill>
              </a:rPr>
              <a:t>.</a:t>
            </a:r>
          </a:p>
          <a:p>
            <a:pPr>
              <a:lnSpc>
                <a:spcPct val="110000"/>
              </a:lnSpc>
            </a:pPr>
            <a:endParaRPr lang="en-US" sz="1400" noProof="1">
              <a:solidFill>
                <a:schemeClr val="accent3"/>
              </a:solidFill>
            </a:endParaRPr>
          </a:p>
          <a:p>
            <a:pPr>
              <a:lnSpc>
                <a:spcPct val="110000"/>
              </a:lnSpc>
            </a:pPr>
            <a:endParaRPr lang="en-US" sz="1400" noProof="1">
              <a:solidFill>
                <a:schemeClr val="accent3"/>
              </a:solidFill>
            </a:endParaRPr>
          </a:p>
        </p:txBody>
      </p:sp>
      <mc:AlternateContent xmlns:mc="http://schemas.openxmlformats.org/markup-compatibility/2006">
        <mc:Choice xmlns:a14="http://schemas.microsoft.com/office/drawing/2010/main" Requires="a14">
          <p:sp>
            <p:nvSpPr>
              <p:cNvPr id="12" name="Google Shape;703;p114">
                <a:extLst>
                  <a:ext uri="{FF2B5EF4-FFF2-40B4-BE49-F238E27FC236}">
                    <a16:creationId xmlns:a16="http://schemas.microsoft.com/office/drawing/2014/main" id="{BC560D40-91EB-9882-C2E4-FD172E49DFB6}"/>
                  </a:ext>
                </a:extLst>
              </p:cNvPr>
              <p:cNvSpPr txBox="1"/>
              <p:nvPr>
                <p:custDataLst>
                  <p:tags r:id="rId8"/>
                </p:custDataLst>
              </p:nvPr>
            </p:nvSpPr>
            <p:spPr>
              <a:xfrm>
                <a:off x="342899" y="3077876"/>
                <a:ext cx="5363936" cy="1790148"/>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lnSpc>
                    <a:spcPct val="100000"/>
                  </a:lnSpc>
                  <a:spcAft>
                    <a:spcPts val="600"/>
                  </a:spcAft>
                </a:pPr>
                <a:r>
                  <a:rPr lang="it-IT" sz="1200" noProof="1">
                    <a:ea typeface="Cambria Math" panose="02040503050406030204" pitchFamily="18" charset="0"/>
                  </a:rPr>
                  <a:t>We provide two different metrics for </a:t>
                </a:r>
                <a:r>
                  <a:rPr lang="it-IT" sz="1200" b="1" noProof="1">
                    <a:ea typeface="Cambria Math" panose="02040503050406030204" pitchFamily="18" charset="0"/>
                  </a:rPr>
                  <a:t>both operational stages</a:t>
                </a:r>
                <a:r>
                  <a:rPr lang="it-IT" sz="1200" noProof="1">
                    <a:ea typeface="Cambria Math" panose="02040503050406030204" pitchFamily="18" charset="0"/>
                  </a:rPr>
                  <a:t>:</a:t>
                </a: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Pointwise</a:t>
                </a:r>
                <a:r>
                  <a:rPr lang="it-IT" sz="1200" noProof="1">
                    <a:ea typeface="Cambria Math" panose="02040503050406030204" pitchFamily="18" charset="0"/>
                  </a:rPr>
                  <a:t>: the expected value of the distribution.</a:t>
                </a:r>
              </a:p>
              <a:p>
                <a:pPr marL="86916">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ea typeface="Cambria Math" panose="02040503050406030204" pitchFamily="18" charset="0"/>
                        </a:rPr>
                        <m:t>D</m:t>
                      </m:r>
                      <m:sSub>
                        <m:sSubPr>
                          <m:ctrlPr>
                            <a:rPr lang="it-IT" sz="1200" b="0" i="1" noProof="1" smtClean="0">
                              <a:latin typeface="Cambria Math" panose="02040503050406030204" pitchFamily="18" charset="0"/>
                              <a:ea typeface="Cambria Math" panose="02040503050406030204" pitchFamily="18" charset="0"/>
                            </a:rPr>
                          </m:ctrlPr>
                        </m:sSubPr>
                        <m:e>
                          <m:r>
                            <m:rPr>
                              <m:sty m:val="p"/>
                            </m:rPr>
                            <a:rPr lang="it-IT" sz="1200" b="0" i="0" noProof="1" smtClean="0">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𝜇</m:t>
                          </m:r>
                        </m:sub>
                      </m:sSub>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𝔼</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DT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oMath>
                  </m:oMathPara>
                </a14:m>
                <a:endParaRPr lang="it-IT" sz="1200" noProof="1">
                  <a:ea typeface="Cambria Math" panose="02040503050406030204" pitchFamily="18" charset="0"/>
                </a:endParaRP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Interval-based:</a:t>
                </a:r>
                <a:r>
                  <a:rPr lang="it-IT" sz="1200" noProof="1">
                    <a:ea typeface="Cambria Math" panose="02040503050406030204" pitchFamily="18" charset="0"/>
                  </a:rPr>
                  <a:t> The </a:t>
                </a:r>
                <a:r>
                  <a:rPr lang="el-GR" sz="1200" noProof="1">
                    <a:ea typeface="Cambria Math" panose="02040503050406030204" pitchFamily="18" charset="0"/>
                  </a:rPr>
                  <a:t>β</a:t>
                </a:r>
                <a:r>
                  <a:rPr lang="it-IT" sz="1200" noProof="1">
                    <a:ea typeface="Cambria Math" panose="02040503050406030204" pitchFamily="18" charset="0"/>
                  </a:rPr>
                  <a:t>-level confidence interval of the distribution.</a:t>
                </a:r>
              </a:p>
              <a:p>
                <a:pPr marL="86916">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ea typeface="Cambria Math" panose="02040503050406030204" pitchFamily="18" charset="0"/>
                        </a:rPr>
                        <m:t>D</m:t>
                      </m:r>
                      <m:sSub>
                        <m:sSubPr>
                          <m:ctrlPr>
                            <a:rPr lang="it-IT" sz="1200" i="1" noProof="1">
                              <a:latin typeface="Cambria Math" panose="02040503050406030204" pitchFamily="18" charset="0"/>
                              <a:ea typeface="Cambria Math" panose="02040503050406030204" pitchFamily="18" charset="0"/>
                            </a:rPr>
                          </m:ctrlPr>
                        </m:sSubPr>
                        <m:e>
                          <m:r>
                            <m:rPr>
                              <m:sty m:val="p"/>
                            </m:rPr>
                            <a:rPr lang="it-IT" sz="1200" i="0" noProof="1">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i="1" noProof="1">
                          <a:latin typeface="Cambria Math" panose="02040503050406030204" pitchFamily="18" charset="0"/>
                          <a:ea typeface="Cambria Math" panose="02040503050406030204" pitchFamily="18" charset="0"/>
                        </a:rPr>
                        <m:t>=</m:t>
                      </m:r>
                      <m:d>
                        <m:dPr>
                          <m:begChr m:val="["/>
                          <m:endChr m:val="]"/>
                          <m:ctrlPr>
                            <a:rPr lang="it-IT" sz="1200" b="0" i="1" noProof="1" smtClean="0">
                              <a:latin typeface="Cambria Math" panose="02040503050406030204" pitchFamily="18" charset="0"/>
                              <a:ea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𝐿</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14:m>
                  <m:oMathPara xmlns:m="http://schemas.openxmlformats.org/officeDocument/2006/math">
                    <m:oMathParaPr>
                      <m:jc m:val="centerGroup"/>
                    </m:oMathParaPr>
                    <m:oMath xmlns:m="http://schemas.openxmlformats.org/officeDocument/2006/math">
                      <m:r>
                        <a:rPr lang="it-IT" sz="1200" b="0" i="1" noProof="1" smtClean="0">
                          <a:latin typeface="Cambria Math" panose="02040503050406030204" pitchFamily="18" charset="0"/>
                          <a:ea typeface="Cambria Math" panose="02040503050406030204" pitchFamily="18" charset="0"/>
                        </a:rPr>
                        <m:t>ℙ</m:t>
                      </m:r>
                      <m:d>
                        <m:dPr>
                          <m:ctrlPr>
                            <a:rPr lang="it-IT" sz="1200" b="0" i="1" noProof="1" smtClean="0">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𝐿</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sSub>
                            <m:sSubPr>
                              <m:ctrlPr>
                                <a:rPr lang="it-IT" sz="1200" i="1" noProof="1" smtClean="0">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𝛽</m:t>
                      </m:r>
                      <m:r>
                        <a:rPr lang="it-IT" sz="1200" b="0" i="1" noProof="1" smtClean="0">
                          <a:latin typeface="Cambria Math" panose="02040503050406030204" pitchFamily="18" charset="0"/>
                          <a:ea typeface="Cambria Math" panose="02040503050406030204" pitchFamily="18" charset="0"/>
                        </a:rPr>
                        <m:t>,  </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𝐷𝑇</m:t>
                      </m:r>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oMath>
                  </m:oMathPara>
                </a14:m>
                <a:endParaRPr lang="it-IT" sz="1200" b="0" i="1" noProof="1">
                  <a:latin typeface="Cambria Math" panose="02040503050406030204" pitchFamily="18" charset="0"/>
                  <a:ea typeface="Cambria Math" panose="02040503050406030204" pitchFamily="18" charset="0"/>
                </a:endParaRPr>
              </a:p>
            </p:txBody>
          </p:sp>
        </mc:Choice>
        <mc:Fallback>
          <p:sp>
            <p:nvSpPr>
              <p:cNvPr id="12" name="Google Shape;703;p114">
                <a:extLst>
                  <a:ext uri="{FF2B5EF4-FFF2-40B4-BE49-F238E27FC236}">
                    <a16:creationId xmlns:a16="http://schemas.microsoft.com/office/drawing/2014/main" id="{BC560D40-91EB-9882-C2E4-FD172E49DFB6}"/>
                  </a:ext>
                </a:extLst>
              </p:cNvPr>
              <p:cNvSpPr txBox="1">
                <a:spLocks noRot="1" noChangeAspect="1" noMove="1" noResize="1" noEditPoints="1" noAdjustHandles="1" noChangeArrowheads="1" noChangeShapeType="1" noTextEdit="1"/>
              </p:cNvSpPr>
              <p:nvPr>
                <p:custDataLst>
                  <p:tags r:id="rId8"/>
                </p:custDataLst>
              </p:nvPr>
            </p:nvSpPr>
            <p:spPr>
              <a:xfrm>
                <a:off x="342899" y="3077876"/>
                <a:ext cx="5363936" cy="1790148"/>
              </a:xfrm>
              <a:prstGeom prst="rect">
                <a:avLst/>
              </a:prstGeom>
              <a:blipFill>
                <a:blip r:embed="rId15"/>
                <a:stretch>
                  <a:fillRect/>
                </a:stretch>
              </a:blipFill>
              <a:ln>
                <a:noFill/>
              </a:ln>
            </p:spPr>
            <p:txBody>
              <a:bodyPr/>
              <a:lstStyle/>
              <a:p>
                <a:r>
                  <a:rPr lang="en-US">
                    <a:noFill/>
                  </a:rPr>
                  <a:t> </a:t>
                </a:r>
              </a:p>
            </p:txBody>
          </p:sp>
        </mc:Fallback>
      </mc:AlternateContent>
      <p:sp>
        <p:nvSpPr>
          <p:cNvPr id="13" name="Google Shape;10527;p9415">
            <a:extLst>
              <a:ext uri="{FF2B5EF4-FFF2-40B4-BE49-F238E27FC236}">
                <a16:creationId xmlns:a16="http://schemas.microsoft.com/office/drawing/2014/main" id="{DBE80FC7-051B-A801-06C5-39A939B80659}"/>
              </a:ext>
            </a:extLst>
          </p:cNvPr>
          <p:cNvSpPr txBox="1"/>
          <p:nvPr>
            <p:custDataLst>
              <p:tags r:id="rId9"/>
            </p:custDataLst>
          </p:nvPr>
        </p:nvSpPr>
        <p:spPr>
          <a:xfrm>
            <a:off x="342899" y="2789840"/>
            <a:ext cx="5261066"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it-IT" sz="1400" noProof="1">
                <a:solidFill>
                  <a:schemeClr val="accent1"/>
                </a:solidFill>
                <a:latin typeface="+mj-lt"/>
              </a:rPr>
              <a:t>Statistical Metrics</a:t>
            </a:r>
            <a:r>
              <a:rPr lang="it-IT" sz="1300" noProof="1">
                <a:solidFill>
                  <a:schemeClr val="accent1"/>
                </a:solidFill>
                <a:latin typeface="+mj-lt"/>
              </a:rPr>
              <a:t> </a:t>
            </a:r>
            <a:endParaRPr lang="en-US" sz="1300" noProof="1">
              <a:solidFill>
                <a:schemeClr val="accent1"/>
              </a:solidFill>
              <a:latin typeface="+mj-lt"/>
            </a:endParaRPr>
          </a:p>
        </p:txBody>
      </p:sp>
      <p:sp>
        <p:nvSpPr>
          <p:cNvPr id="17" name="Text Placeholder 4">
            <a:extLst>
              <a:ext uri="{FF2B5EF4-FFF2-40B4-BE49-F238E27FC236}">
                <a16:creationId xmlns:a16="http://schemas.microsoft.com/office/drawing/2014/main" id="{C56B173A-41AA-6871-1DBB-7EF3BBDE592A}"/>
              </a:ext>
            </a:extLst>
          </p:cNvPr>
          <p:cNvSpPr txBox="1">
            <a:spLocks/>
          </p:cNvSpPr>
          <p:nvPr>
            <p:custDataLst>
              <p:tags r:id="rId10"/>
            </p:custDataLst>
          </p:nvPr>
        </p:nvSpPr>
        <p:spPr>
          <a:xfrm>
            <a:off x="5915892" y="3135829"/>
            <a:ext cx="2970933" cy="1568161"/>
          </a:xfrm>
          <a:prstGeom prst="rect">
            <a:avLst/>
          </a:prstGeom>
          <a:solidFill>
            <a:schemeClr val="bg2"/>
          </a:solidFill>
        </p:spPr>
        <p:txBody>
          <a:bodyPr vert="horz" lIns="342900" tIns="68580" rIns="274320" bIns="68580" rtlCol="0" anchor="ctr">
            <a:normAutofit lnSpcReduction="10000"/>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endParaRPr lang="en-US" sz="1200" b="1" dirty="0">
              <a:solidFill>
                <a:schemeClr val="accent1">
                  <a:lumMod val="50000"/>
                </a:schemeClr>
              </a:solidFill>
            </a:endParaRPr>
          </a:p>
          <a:p>
            <a:r>
              <a:rPr lang="en-US" sz="1200" b="1" dirty="0">
                <a:solidFill>
                  <a:schemeClr val="accent1">
                    <a:lumMod val="50000"/>
                  </a:schemeClr>
                </a:solidFill>
              </a:rPr>
              <a:t>Dispatch process</a:t>
            </a:r>
            <a:r>
              <a:rPr lang="en-US" sz="1200" dirty="0">
                <a:solidFill>
                  <a:schemeClr val="accent1">
                    <a:lumMod val="50000"/>
                  </a:schemeClr>
                </a:solidFill>
              </a:rPr>
              <a:t>: from order placement to shipment start.</a:t>
            </a:r>
          </a:p>
          <a:p>
            <a:r>
              <a:rPr lang="en-US" sz="1200" b="1" dirty="0">
                <a:solidFill>
                  <a:schemeClr val="accent1">
                    <a:lumMod val="50000"/>
                  </a:schemeClr>
                </a:solidFill>
              </a:rPr>
              <a:t>Shipment process</a:t>
            </a:r>
            <a:r>
              <a:rPr lang="en-US" sz="1200" dirty="0">
                <a:solidFill>
                  <a:schemeClr val="accent1">
                    <a:lumMod val="50000"/>
                  </a:schemeClr>
                </a:solidFill>
              </a:rPr>
              <a:t>: from shipment start to delivery.</a:t>
            </a:r>
          </a:p>
          <a:p>
            <a:r>
              <a:rPr lang="en-US" sz="1200" b="1" dirty="0">
                <a:solidFill>
                  <a:schemeClr val="accent1">
                    <a:lumMod val="50000"/>
                  </a:schemeClr>
                </a:solidFill>
              </a:rPr>
              <a:t>Delivery process</a:t>
            </a:r>
            <a:r>
              <a:rPr lang="en-US" sz="1200" dirty="0">
                <a:solidFill>
                  <a:schemeClr val="accent1">
                    <a:lumMod val="50000"/>
                  </a:schemeClr>
                </a:solidFill>
              </a:rPr>
              <a:t>: combination of dispatch and shipment processes.</a:t>
            </a:r>
            <a:endParaRPr lang="en-US" sz="1200" noProof="1">
              <a:solidFill>
                <a:schemeClr val="accent3"/>
              </a:solidFill>
            </a:endParaRPr>
          </a:p>
          <a:p>
            <a:pPr>
              <a:lnSpc>
                <a:spcPct val="110000"/>
              </a:lnSpc>
              <a:buClrTx/>
            </a:pPr>
            <a:endParaRPr lang="en-US" sz="1400" noProof="1">
              <a:solidFill>
                <a:schemeClr val="accent3"/>
              </a:solidFill>
            </a:endParaRPr>
          </a:p>
        </p:txBody>
      </p:sp>
    </p:spTree>
    <p:custDataLst>
      <p:tags r:id="rId1"/>
    </p:custDataLst>
    <p:extLst>
      <p:ext uri="{BB962C8B-B14F-4D97-AF65-F5344CB8AC3E}">
        <p14:creationId xmlns:p14="http://schemas.microsoft.com/office/powerpoint/2010/main" val="2725699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Implementation</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5"/>
            </p:custDataLst>
          </p:nvPr>
        </p:nvSpPr>
        <p:spPr>
          <a:xfrm>
            <a:off x="342900" y="1120741"/>
            <a:ext cx="4183380" cy="156530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50" b="1" dirty="0"/>
              <a:t>Gamma distributions</a:t>
            </a:r>
            <a:r>
              <a:rPr lang="en-US" sz="1250" dirty="0"/>
              <a:t> chosen for their suitability to positive time variables and established use in supply-chain literature.</a:t>
            </a:r>
            <a:endParaRPr lang="en-US" sz="1250" noProof="1"/>
          </a:p>
          <a:p>
            <a:pPr>
              <a:spcAft>
                <a:spcPts val="600"/>
              </a:spcAft>
              <a:buClrTx/>
            </a:pPr>
            <a:r>
              <a:rPr lang="en-US" sz="1250" b="1" dirty="0"/>
              <a:t>Parameter estimation via MLE</a:t>
            </a:r>
            <a:r>
              <a:rPr lang="en-US" sz="1250" dirty="0"/>
              <a:t> (shape, scale, and location parameters).</a:t>
            </a:r>
          </a:p>
          <a:p>
            <a:pPr>
              <a:spcAft>
                <a:spcPts val="600"/>
              </a:spcAft>
              <a:buClrTx/>
            </a:pPr>
            <a:r>
              <a:rPr lang="en-US" sz="1250" b="1" dirty="0"/>
              <a:t>Data threshold:</a:t>
            </a:r>
            <a:r>
              <a:rPr lang="en-US" sz="1250" dirty="0"/>
              <a:t> Fitting applied only to samples with ≥30 observations.</a:t>
            </a:r>
            <a:endParaRPr lang="en-US" sz="1250" noProof="1"/>
          </a:p>
        </p:txBody>
      </p:sp>
      <p:sp>
        <p:nvSpPr>
          <p:cNvPr id="20" name="Google Shape;10527;p9415">
            <a:extLst>
              <a:ext uri="{FF2B5EF4-FFF2-40B4-BE49-F238E27FC236}">
                <a16:creationId xmlns:a16="http://schemas.microsoft.com/office/drawing/2014/main" id="{50BCE6A8-F1DB-D0C8-1E58-4754B1322591}"/>
              </a:ext>
            </a:extLst>
          </p:cNvPr>
          <p:cNvSpPr txBox="1"/>
          <p:nvPr>
            <p:custDataLst>
              <p:tags r:id="rId6"/>
            </p:custDataLst>
          </p:nvPr>
        </p:nvSpPr>
        <p:spPr>
          <a:xfrm>
            <a:off x="342900" y="832705"/>
            <a:ext cx="418338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Theoretical Distributions</a:t>
            </a:r>
          </a:p>
        </p:txBody>
      </p:sp>
      <p:sp>
        <p:nvSpPr>
          <p:cNvPr id="21" name="Google Shape;703;p114">
            <a:extLst>
              <a:ext uri="{FF2B5EF4-FFF2-40B4-BE49-F238E27FC236}">
                <a16:creationId xmlns:a16="http://schemas.microsoft.com/office/drawing/2014/main" id="{BC1E4DCA-D5CD-451D-B8BB-A6F5B74B9410}"/>
              </a:ext>
            </a:extLst>
          </p:cNvPr>
          <p:cNvSpPr txBox="1"/>
          <p:nvPr>
            <p:custDataLst>
              <p:tags r:id="rId7"/>
            </p:custDataLst>
          </p:nvPr>
        </p:nvSpPr>
        <p:spPr>
          <a:xfrm>
            <a:off x="4837346" y="1142551"/>
            <a:ext cx="4183380" cy="1565309"/>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50" b="1" dirty="0"/>
              <a:t>Outlier removal:</a:t>
            </a:r>
            <a:r>
              <a:rPr lang="en-US" sz="1250" dirty="0"/>
              <a:t> Interquartile Range (IQR) method.</a:t>
            </a:r>
            <a:r>
              <a:rPr lang="en-US" sz="1250" noProof="1"/>
              <a:t>
</a:t>
            </a:r>
            <a:r>
              <a:rPr lang="en-US" sz="1250" b="1" dirty="0"/>
              <a:t>Goodness-of-fit checks:</a:t>
            </a:r>
            <a:r>
              <a:rPr lang="en-US" sz="1250" dirty="0"/>
              <a:t> Q–Q plots and histograms comparing empirical data with fitted Gamma distributions.</a:t>
            </a:r>
            <a:r>
              <a:rPr lang="en-US" sz="1250" noProof="1"/>
              <a:t>
</a:t>
            </a:r>
            <a:r>
              <a:rPr lang="en-US" sz="1250" b="1" dirty="0"/>
              <a:t>Statistical validation:</a:t>
            </a:r>
            <a:r>
              <a:rPr lang="en-US" sz="1250" dirty="0"/>
              <a:t> Bootstrap Kolmogorov–Smirnov tests show no evidence against the Gamma assumption.</a:t>
            </a:r>
          </a:p>
          <a:p>
            <a:pPr>
              <a:spcAft>
                <a:spcPts val="600"/>
              </a:spcAft>
              <a:buClrTx/>
            </a:pPr>
            <a:endParaRPr lang="en-US" sz="1200" noProof="1"/>
          </a:p>
        </p:txBody>
      </p:sp>
      <p:pic>
        <p:nvPicPr>
          <p:cNvPr id="11" name="Picture 10">
            <a:extLst>
              <a:ext uri="{FF2B5EF4-FFF2-40B4-BE49-F238E27FC236}">
                <a16:creationId xmlns:a16="http://schemas.microsoft.com/office/drawing/2014/main" id="{C247D9CF-901D-84FC-AC0C-1A2D160FD68A}"/>
              </a:ext>
            </a:extLst>
          </p:cNvPr>
          <p:cNvPicPr>
            <a:picLocks noChangeAspect="1"/>
          </p:cNvPicPr>
          <p:nvPr/>
        </p:nvPicPr>
        <p:blipFill>
          <a:blip r:embed="rId12"/>
          <a:stretch>
            <a:fillRect/>
          </a:stretch>
        </p:blipFill>
        <p:spPr>
          <a:xfrm>
            <a:off x="261257" y="2707860"/>
            <a:ext cx="4183380" cy="2098621"/>
          </a:xfrm>
          <a:prstGeom prst="rect">
            <a:avLst/>
          </a:prstGeom>
        </p:spPr>
      </p:pic>
      <p:pic>
        <p:nvPicPr>
          <p:cNvPr id="12" name="Picture 11">
            <a:extLst>
              <a:ext uri="{FF2B5EF4-FFF2-40B4-BE49-F238E27FC236}">
                <a16:creationId xmlns:a16="http://schemas.microsoft.com/office/drawing/2014/main" id="{6661A9C1-2C06-3730-52AD-656561BD728E}"/>
              </a:ext>
            </a:extLst>
          </p:cNvPr>
          <p:cNvPicPr>
            <a:picLocks noChangeAspect="1"/>
          </p:cNvPicPr>
          <p:nvPr/>
        </p:nvPicPr>
        <p:blipFill>
          <a:blip r:embed="rId13"/>
          <a:stretch>
            <a:fillRect/>
          </a:stretch>
        </p:blipFill>
        <p:spPr>
          <a:xfrm>
            <a:off x="4444637" y="2696955"/>
            <a:ext cx="4525713" cy="2109526"/>
          </a:xfrm>
          <a:prstGeom prst="rect">
            <a:avLst/>
          </a:prstGeom>
        </p:spPr>
      </p:pic>
      <p:sp>
        <p:nvSpPr>
          <p:cNvPr id="13" name="Google Shape;10527;p9415">
            <a:extLst>
              <a:ext uri="{FF2B5EF4-FFF2-40B4-BE49-F238E27FC236}">
                <a16:creationId xmlns:a16="http://schemas.microsoft.com/office/drawing/2014/main" id="{DE39A76E-C1BB-64A1-E47D-EC9921FDB67D}"/>
              </a:ext>
            </a:extLst>
          </p:cNvPr>
          <p:cNvSpPr txBox="1"/>
          <p:nvPr>
            <p:custDataLst>
              <p:tags r:id="rId8"/>
            </p:custDataLst>
          </p:nvPr>
        </p:nvSpPr>
        <p:spPr>
          <a:xfrm>
            <a:off x="4837346" y="843610"/>
            <a:ext cx="418338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Fitting Procedure</a:t>
            </a:r>
          </a:p>
        </p:txBody>
      </p:sp>
    </p:spTree>
    <p:custDataLst>
      <p:tags r:id="rId1"/>
    </p:custDataLst>
    <p:extLst>
      <p:ext uri="{BB962C8B-B14F-4D97-AF65-F5344CB8AC3E}">
        <p14:creationId xmlns:p14="http://schemas.microsoft.com/office/powerpoint/2010/main" val="412746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5727A-9A18-8DC1-0E1B-363E6CD83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EBE351-F469-37C1-EC78-05F7E23C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E3FAD3-3D27-5CAD-6C15-C7284CF2D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3F1D2D-2FCE-8D65-49CE-7B7C3CF36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BC64A7-7F09-1620-DCC1-575FBF8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143B65-BB67-64BE-B7D9-FC148356F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D7F121C-D9B2-A775-D5C0-7FB3C608BC29}"/>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Realtime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E70BF33E-300D-9E49-9D3B-2D8AD9A13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71C8B9-AFCB-5369-9D88-F1991B406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99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55C05-3387-76FF-BB45-D77F756059F1}"/>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268BDC-4182-0889-48F7-2537B8C9D38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8" name="think-cell data - do not delete" hidden="1">
                        <a:extLst>
                          <a:ext uri="{FF2B5EF4-FFF2-40B4-BE49-F238E27FC236}">
                            <a16:creationId xmlns:a16="http://schemas.microsoft.com/office/drawing/2014/main" id="{6B268BDC-4182-0889-48F7-2537B8C9D381}"/>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AA2B1BD-3AAA-24B2-B7E0-12317293D2D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6" name="Text Placeholder 3">
            <a:extLst>
              <a:ext uri="{FF2B5EF4-FFF2-40B4-BE49-F238E27FC236}">
                <a16:creationId xmlns:a16="http://schemas.microsoft.com/office/drawing/2014/main" id="{7D3031C2-0C67-2B3F-B71F-F9F6F811B88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4" name="Text Placeholder 4">
            <a:extLst>
              <a:ext uri="{FF2B5EF4-FFF2-40B4-BE49-F238E27FC236}">
                <a16:creationId xmlns:a16="http://schemas.microsoft.com/office/drawing/2014/main" id="{B80D5E89-EC85-0181-2B21-802F5340A805}"/>
              </a:ext>
            </a:extLst>
          </p:cNvPr>
          <p:cNvSpPr>
            <a:spLocks noGrp="1"/>
          </p:cNvSpPr>
          <p:nvPr>
            <p:ph type="body" sz="quarter" idx="15"/>
            <p:custDataLst>
              <p:tags r:id="rId5"/>
            </p:custDataLst>
          </p:nvPr>
        </p:nvSpPr>
        <p:spPr>
          <a:xfrm>
            <a:off x="526989" y="4205079"/>
            <a:ext cx="8274111" cy="463153"/>
          </a:xfrm>
          <a:noFill/>
        </p:spPr>
        <p:txBody>
          <a:bodyPr lIns="68580" tIns="68580" rIns="68580" bIns="6858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050" noProof="1">
                <a:solidFill>
                  <a:schemeClr val="accent1"/>
                </a:solidFill>
              </a:rPr>
              <a:t>Realtime indicators extend historical data insights by incorporating current operational conditions and the supply chain graph structure. They enable dynamic estimation and monitoring of dispatch, shipment, and delivery processes, supporting timely disruption detection and decision-making.</a:t>
            </a:r>
          </a:p>
        </p:txBody>
      </p:sp>
      <p:sp>
        <p:nvSpPr>
          <p:cNvPr id="16" name="Triangle 15">
            <a:extLst>
              <a:ext uri="{FF2B5EF4-FFF2-40B4-BE49-F238E27FC236}">
                <a16:creationId xmlns:a16="http://schemas.microsoft.com/office/drawing/2014/main" id="{E3F13571-A1E5-948A-8915-08A395EE4320}"/>
              </a:ext>
            </a:extLst>
          </p:cNvPr>
          <p:cNvSpPr/>
          <p:nvPr/>
        </p:nvSpPr>
        <p:spPr>
          <a:xfrm rot="5400000">
            <a:off x="325217" y="438869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19" name="Google Shape;703;p114">
            <a:extLst>
              <a:ext uri="{FF2B5EF4-FFF2-40B4-BE49-F238E27FC236}">
                <a16:creationId xmlns:a16="http://schemas.microsoft.com/office/drawing/2014/main" id="{14C81970-AC6E-5D39-23A9-CA5801779DA8}"/>
              </a:ext>
            </a:extLst>
          </p:cNvPr>
          <p:cNvSpPr txBox="1"/>
          <p:nvPr>
            <p:custDataLst>
              <p:tags r:id="rId6"/>
            </p:custDataLst>
          </p:nvPr>
        </p:nvSpPr>
        <p:spPr>
          <a:xfrm>
            <a:off x="342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Estimated Dispatch Time (EDT) quantifies expected supplier dispatch duration using historical distributions and adjusts for real-time factors like holidays and reported delays.
Inclusion of supplier holiday calendars refines dispatch time estimates, accounting for non-operational periods that impact readiness and scheduling.
Dispatch stage indicators provide early warnings before shipments commence, crucial for proactive disruption management.</a:t>
            </a:r>
          </a:p>
        </p:txBody>
      </p:sp>
      <p:sp>
        <p:nvSpPr>
          <p:cNvPr id="20" name="Google Shape;10527;p9415">
            <a:extLst>
              <a:ext uri="{FF2B5EF4-FFF2-40B4-BE49-F238E27FC236}">
                <a16:creationId xmlns:a16="http://schemas.microsoft.com/office/drawing/2014/main" id="{3585ABEB-C025-741D-B734-CA34F11C8CC5}"/>
              </a:ext>
            </a:extLst>
          </p:cNvPr>
          <p:cNvSpPr txBox="1"/>
          <p:nvPr>
            <p:custDataLst>
              <p:tags r:id="rId7"/>
            </p:custDataLst>
          </p:nvPr>
        </p:nvSpPr>
        <p:spPr>
          <a:xfrm>
            <a:off x="342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Dispatch Stage Indicators</a:t>
            </a:r>
          </a:p>
        </p:txBody>
      </p:sp>
      <p:sp>
        <p:nvSpPr>
          <p:cNvPr id="21" name="Google Shape;703;p114">
            <a:extLst>
              <a:ext uri="{FF2B5EF4-FFF2-40B4-BE49-F238E27FC236}">
                <a16:creationId xmlns:a16="http://schemas.microsoft.com/office/drawing/2014/main" id="{194FF753-BA38-58F9-5D00-A57E8DDAF64F}"/>
              </a:ext>
            </a:extLst>
          </p:cNvPr>
          <p:cNvSpPr txBox="1"/>
          <p:nvPr>
            <p:custDataLst>
              <p:tags r:id="rId8"/>
            </p:custDataLst>
          </p:nvPr>
        </p:nvSpPr>
        <p:spPr>
          <a:xfrm>
            <a:off x="319778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Overall Residence Index (ORI) models processing times at intermediate facilities, aggregating durations across carriers to assess bottlenecks.
Overall Transit Index (OTI) captures travel time distributions between supply chain nodes, enhanced with real-time Traffic Meta Index (TMI) and Weather Meta Index (WMI) to reflect dynamic environmental impacts.
Dynamic Route Time (DRT) integrates machine learning models with historical, traffic, and weather data to produce adaptive travel time predictions with uncertainty intervals.</a:t>
            </a:r>
          </a:p>
        </p:txBody>
      </p:sp>
      <p:sp>
        <p:nvSpPr>
          <p:cNvPr id="22" name="Google Shape;10527;p9415">
            <a:extLst>
              <a:ext uri="{FF2B5EF4-FFF2-40B4-BE49-F238E27FC236}">
                <a16:creationId xmlns:a16="http://schemas.microsoft.com/office/drawing/2014/main" id="{442A6700-A0B9-3F61-7156-B1407E6BE507}"/>
              </a:ext>
            </a:extLst>
          </p:cNvPr>
          <p:cNvSpPr txBox="1"/>
          <p:nvPr>
            <p:custDataLst>
              <p:tags r:id="rId9"/>
            </p:custDataLst>
          </p:nvPr>
        </p:nvSpPr>
        <p:spPr>
          <a:xfrm>
            <a:off x="319778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Shipment and Route Indicators</a:t>
            </a:r>
          </a:p>
        </p:txBody>
      </p:sp>
      <p:sp>
        <p:nvSpPr>
          <p:cNvPr id="23" name="Rectangle 22">
            <a:extLst>
              <a:ext uri="{FF2B5EF4-FFF2-40B4-BE49-F238E27FC236}">
                <a16:creationId xmlns:a16="http://schemas.microsoft.com/office/drawing/2014/main" id="{ECBDA0B3-D9EF-26DD-7CEC-256D2D8BB308}"/>
              </a:ext>
            </a:extLst>
          </p:cNvPr>
          <p:cNvSpPr>
            <a:spLocks noChangeAspect="1"/>
          </p:cNvSpPr>
          <p:nvPr/>
        </p:nvSpPr>
        <p:spPr>
          <a:xfrm>
            <a:off x="342899"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1</a:t>
            </a:r>
          </a:p>
        </p:txBody>
      </p:sp>
      <p:sp>
        <p:nvSpPr>
          <p:cNvPr id="24" name="Rectangle 23">
            <a:extLst>
              <a:ext uri="{FF2B5EF4-FFF2-40B4-BE49-F238E27FC236}">
                <a16:creationId xmlns:a16="http://schemas.microsoft.com/office/drawing/2014/main" id="{1792CF2D-838B-9D28-2E34-05D5BDAA11FB}"/>
              </a:ext>
            </a:extLst>
          </p:cNvPr>
          <p:cNvSpPr>
            <a:spLocks noChangeAspect="1"/>
          </p:cNvSpPr>
          <p:nvPr/>
        </p:nvSpPr>
        <p:spPr>
          <a:xfrm>
            <a:off x="3197780"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2</a:t>
            </a:r>
          </a:p>
        </p:txBody>
      </p:sp>
      <p:sp>
        <p:nvSpPr>
          <p:cNvPr id="2" name="Google Shape;703;p114">
            <a:extLst>
              <a:ext uri="{FF2B5EF4-FFF2-40B4-BE49-F238E27FC236}">
                <a16:creationId xmlns:a16="http://schemas.microsoft.com/office/drawing/2014/main" id="{2BB2CC4A-5C4A-A521-446C-1F8A9A7FEB43}"/>
              </a:ext>
            </a:extLst>
          </p:cNvPr>
          <p:cNvSpPr txBox="1"/>
          <p:nvPr>
            <p:custDataLst>
              <p:tags r:id="rId10"/>
            </p:custDataLst>
          </p:nvPr>
        </p:nvSpPr>
        <p:spPr>
          <a:xfrm>
            <a:off x="6057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Path Time (PT) recursively aggregates residence and transit times along shipment routes, providing interval estimates of remaining delivery duration.
Total Forecasted Shipment Time (TFST) combines historical shipment time (TT) and path-level dynamic estimates (PT) through a weighted function adapting to shipment progress.
Expected Overall Delivery Time (EODT) sums estimated dispatch and shipment times, delivering comprehensive, interval-based predictions for end-to-end delivery duration.</a:t>
            </a:r>
          </a:p>
        </p:txBody>
      </p:sp>
      <p:sp>
        <p:nvSpPr>
          <p:cNvPr id="4" name="Google Shape;10527;p9415">
            <a:extLst>
              <a:ext uri="{FF2B5EF4-FFF2-40B4-BE49-F238E27FC236}">
                <a16:creationId xmlns:a16="http://schemas.microsoft.com/office/drawing/2014/main" id="{073CBA1D-6FBE-6D6D-A374-96F31925FB07}"/>
              </a:ext>
            </a:extLst>
          </p:cNvPr>
          <p:cNvSpPr txBox="1"/>
          <p:nvPr>
            <p:custDataLst>
              <p:tags r:id="rId11"/>
            </p:custDataLst>
          </p:nvPr>
        </p:nvSpPr>
        <p:spPr>
          <a:xfrm>
            <a:off x="6057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Path and Delivery Level Indicators</a:t>
            </a:r>
          </a:p>
        </p:txBody>
      </p:sp>
      <p:sp>
        <p:nvSpPr>
          <p:cNvPr id="5" name="Rectangle 4">
            <a:extLst>
              <a:ext uri="{FF2B5EF4-FFF2-40B4-BE49-F238E27FC236}">
                <a16:creationId xmlns:a16="http://schemas.microsoft.com/office/drawing/2014/main" id="{58EB421F-62C9-CA50-29FF-5FABD2700F0C}"/>
              </a:ext>
            </a:extLst>
          </p:cNvPr>
          <p:cNvSpPr>
            <a:spLocks noChangeAspect="1"/>
          </p:cNvSpPr>
          <p:nvPr/>
        </p:nvSpPr>
        <p:spPr>
          <a:xfrm>
            <a:off x="6052661"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3</a:t>
            </a:r>
          </a:p>
        </p:txBody>
      </p:sp>
    </p:spTree>
    <p:custDataLst>
      <p:tags r:id="rId1"/>
    </p:custDataLst>
    <p:extLst>
      <p:ext uri="{BB962C8B-B14F-4D97-AF65-F5344CB8AC3E}">
        <p14:creationId xmlns:p14="http://schemas.microsoft.com/office/powerpoint/2010/main" val="342830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5EF6-5A56-A66B-E0DF-D7C20174BF7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88D9A1A-A82A-E598-9679-A1864849CB2D}"/>
              </a:ext>
            </a:extLst>
          </p:cNvPr>
          <p:cNvGraphicFramePr>
            <a:graphicFrameLocks noChangeAspect="1"/>
          </p:cNvGraphicFramePr>
          <p:nvPr>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488D9A1A-A82A-E598-9679-A1864849CB2D}"/>
                          </a:ext>
                        </a:extLst>
                      </p:cNvPr>
                      <p:cNvPicPr/>
                      <p:nvPr/>
                    </p:nvPicPr>
                    <p:blipFill>
                      <a:blip r:embed="rId6"/>
                      <a:stretch>
                        <a:fillRect/>
                      </a:stretch>
                    </p:blipFill>
                    <p:spPr>
                      <a:xfrm>
                        <a:off x="1192" y="1191"/>
                        <a:ext cx="920" cy="1191"/>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212316B8-EEE8-7FCD-F819-DDD74C3422AD}"/>
              </a:ext>
            </a:extLst>
          </p:cNvPr>
          <p:cNvSpPr>
            <a:spLocks noGrp="1"/>
          </p:cNvSpPr>
          <p:nvPr>
            <p:ph idx="1"/>
            <p:custDataLst>
              <p:tags r:id="rId2"/>
            </p:custDataLst>
          </p:nvPr>
        </p:nvSpPr>
        <p:spPr>
          <a:xfrm>
            <a:off x="342900" y="1019908"/>
            <a:ext cx="8455914" cy="3613638"/>
          </a:xfrm>
        </p:spPr>
        <p:txBody>
          <a:bodyPr numCol="2">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372666" indent="-285750">
              <a:buClr>
                <a:schemeClr val="accent1"/>
              </a:buClr>
            </a:pPr>
            <a:r>
              <a:rPr lang="en-US" sz="1400" noProof="1"/>
              <a:t>M4ESTRO Project Overview</a:t>
            </a:r>
          </a:p>
          <a:p>
            <a:pPr marL="604838" lvl="1" indent="-175022">
              <a:buClr>
                <a:schemeClr val="accent1"/>
              </a:buClr>
            </a:pPr>
            <a:r>
              <a:rPr lang="en-US" sz="1300" noProof="1"/>
              <a:t>Background &amp; Context</a:t>
            </a:r>
          </a:p>
          <a:p>
            <a:pPr marL="604838" lvl="1" indent="-175022">
              <a:buClr>
                <a:schemeClr val="accent1"/>
              </a:buClr>
            </a:pPr>
            <a:r>
              <a:rPr lang="en-US" sz="1300" noProof="1"/>
              <a:t>Motivation &amp; Purpose
Key Contributions</a:t>
            </a:r>
          </a:p>
          <a:p>
            <a:pPr marL="261938" indent="-175022">
              <a:buClr>
                <a:schemeClr val="accent1"/>
              </a:buClr>
            </a:pPr>
            <a:r>
              <a:rPr lang="en-US" sz="1400" noProof="1"/>
              <a:t>Dataset &amp; External Sources</a:t>
            </a:r>
          </a:p>
          <a:p>
            <a:pPr marL="604838" lvl="1" indent="-175022">
              <a:buClr>
                <a:schemeClr val="accent1"/>
              </a:buClr>
            </a:pPr>
            <a:r>
              <a:rPr lang="en-US" sz="1300" noProof="1"/>
              <a:t>Pilot and Tracking data</a:t>
            </a:r>
          </a:p>
          <a:p>
            <a:pPr marL="604838" lvl="1" indent="-175022">
              <a:buClr>
                <a:schemeClr val="accent1"/>
              </a:buClr>
            </a:pPr>
            <a:r>
              <a:rPr lang="en-US" sz="1300" noProof="1"/>
              <a:t>Traffic, Weather and Holiday data</a:t>
            </a:r>
          </a:p>
          <a:p>
            <a:pPr marL="261938" indent="-175022">
              <a:buClr>
                <a:schemeClr val="accent1"/>
              </a:buClr>
            </a:pPr>
            <a:r>
              <a:rPr lang="en-US" sz="1400" noProof="1"/>
              <a:t>Supply Chain Modeling</a:t>
            </a:r>
          </a:p>
          <a:p>
            <a:pPr marL="604838" lvl="1" indent="-175022">
              <a:buClr>
                <a:schemeClr val="accent1"/>
              </a:buClr>
            </a:pPr>
            <a:r>
              <a:rPr lang="en-US" sz="1300" noProof="1"/>
              <a:t>Supply Chain Graph Model</a:t>
            </a:r>
          </a:p>
          <a:p>
            <a:pPr marL="604838" lvl="1" indent="-175022">
              <a:buClr>
                <a:schemeClr val="accent1"/>
              </a:buClr>
            </a:pPr>
            <a:r>
              <a:rPr lang="en-US" sz="1300" noProof="1"/>
              <a:t>Markov Chain Routing Model</a:t>
            </a:r>
          </a:p>
          <a:p>
            <a:pPr marL="604838" lvl="1" indent="-175022">
              <a:buClr>
                <a:schemeClr val="accent1"/>
              </a:buClr>
            </a:pPr>
            <a:r>
              <a:rPr lang="en-US" sz="1300" noProof="1"/>
              <a:t>Paths Extraction and Probability Distributions</a:t>
            </a:r>
          </a:p>
          <a:p>
            <a:pPr marL="604838" lvl="1" indent="-175022">
              <a:buClr>
                <a:schemeClr val="accent1"/>
              </a:buClr>
            </a:pPr>
            <a:endParaRPr lang="en-US" sz="1400" noProof="1"/>
          </a:p>
          <a:p>
            <a:pPr marL="604838" lvl="1" indent="-175022">
              <a:buClr>
                <a:schemeClr val="accent1"/>
              </a:buClr>
            </a:pPr>
            <a:endParaRPr lang="en-US" noProof="1"/>
          </a:p>
          <a:p>
            <a:pPr marL="261938" indent="-175022">
              <a:buClr>
                <a:schemeClr val="accent1"/>
              </a:buClr>
            </a:pPr>
            <a:r>
              <a:rPr lang="en-US" sz="1400" noProof="1"/>
              <a:t>Historical Indicators</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noProof="1"/>
              <a:t>Realtime Indicators</a:t>
            </a:r>
          </a:p>
          <a:p>
            <a:pPr marL="261938" indent="-175022">
              <a:buClr>
                <a:schemeClr val="accent1"/>
              </a:buClr>
            </a:pPr>
            <a:r>
              <a:rPr lang="en-US" sz="1400" noProof="1"/>
              <a:t>Protoype &amp; Results</a:t>
            </a:r>
          </a:p>
          <a:p>
            <a:pPr marL="261938" indent="-175022">
              <a:buClr>
                <a:schemeClr val="accent1"/>
              </a:buClr>
            </a:pPr>
            <a:r>
              <a:rPr lang="en-US" sz="1400" noProof="1"/>
              <a:t>Conclusion</a:t>
            </a:r>
          </a:p>
        </p:txBody>
      </p:sp>
      <p:sp>
        <p:nvSpPr>
          <p:cNvPr id="3" name="Title 2">
            <a:extLst>
              <a:ext uri="{FF2B5EF4-FFF2-40B4-BE49-F238E27FC236}">
                <a16:creationId xmlns:a16="http://schemas.microsoft.com/office/drawing/2014/main" id="{BB0F2B1D-3814-7AED-D61A-4EF6159C272A}"/>
              </a:ext>
            </a:extLst>
          </p:cNvPr>
          <p:cNvSpPr>
            <a:spLocks noGrp="1"/>
          </p:cNvSpPr>
          <p:nvPr>
            <p:ph type="title"/>
            <p:custDataLst>
              <p:tags r:id="rId3"/>
            </p:custDataLst>
          </p:nvPr>
        </p:nvSpPr>
        <p:spPr>
          <a:xfrm>
            <a:off x="342900" y="325612"/>
            <a:ext cx="8455914" cy="370332"/>
          </a:xfrm>
        </p:spPr>
        <p:txBody>
          <a:bodyPr vert="horz" lIns="0" rIns="0" bIns="3429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noProof="1">
                <a:solidFill>
                  <a:schemeClr val="accent1"/>
                </a:solidFill>
              </a:rPr>
              <a:t>Agenda</a:t>
            </a:r>
          </a:p>
        </p:txBody>
      </p:sp>
    </p:spTree>
    <p:extLst>
      <p:ext uri="{BB962C8B-B14F-4D97-AF65-F5344CB8AC3E}">
        <p14:creationId xmlns:p14="http://schemas.microsoft.com/office/powerpoint/2010/main" val="329658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93A3-DA9F-80FB-9144-A6CAF85CB498}"/>
            </a:ext>
          </a:extLst>
        </p:cNvPr>
        <p:cNvGrpSpPr/>
        <p:nvPr/>
      </p:nvGrpSpPr>
      <p:grpSpPr>
        <a:xfrm>
          <a:off x="0" y="0"/>
          <a:ext cx="0" cy="0"/>
          <a:chOff x="0" y="0"/>
          <a:chExt cx="0" cy="0"/>
        </a:xfrm>
      </p:grpSpPr>
      <p:sp>
        <p:nvSpPr>
          <p:cNvPr id="11" name="Text Placeholder 4">
            <a:extLst>
              <a:ext uri="{FF2B5EF4-FFF2-40B4-BE49-F238E27FC236}">
                <a16:creationId xmlns:a16="http://schemas.microsoft.com/office/drawing/2014/main" id="{9C624D9F-0C26-582D-4194-0301328C91B1}"/>
              </a:ext>
            </a:extLst>
          </p:cNvPr>
          <p:cNvSpPr txBox="1">
            <a:spLocks/>
          </p:cNvSpPr>
          <p:nvPr>
            <p:custDataLst>
              <p:tags r:id="rId2"/>
            </p:custDataLst>
          </p:nvPr>
        </p:nvSpPr>
        <p:spPr>
          <a:xfrm>
            <a:off x="6827139" y="255536"/>
            <a:ext cx="2059686" cy="4629150"/>
          </a:xfrm>
          <a:prstGeom prst="rect">
            <a:avLst/>
          </a:prstGeom>
          <a:solidFill>
            <a:schemeClr val="bg2"/>
          </a:solidFill>
        </p:spPr>
        <p:txBody>
          <a:bodyPr vert="horz" lIns="274320" tIns="68580" rIns="20574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Vertex and route level indicators provide granular metrics essential for real-time monitoring and prediction of supply chain performance. Estimated Dispatch Time quantifies the expected time for order release at supplier sites, while Overall Residence Index captures processing delays at intermediate facilities. Transit-related metrics account for travel variability, enhanced by real-time Traffic and Weather Meta Indices, enabling adaptive and context-aware shipment time estimations.</a:t>
            </a:r>
          </a:p>
        </p:txBody>
      </p:sp>
      <p:graphicFrame>
        <p:nvGraphicFramePr>
          <p:cNvPr id="8" name="think-cell data - do not delete" hidden="1">
            <a:extLst>
              <a:ext uri="{FF2B5EF4-FFF2-40B4-BE49-F238E27FC236}">
                <a16:creationId xmlns:a16="http://schemas.microsoft.com/office/drawing/2014/main" id="{7EA12A13-39FC-F27C-8CFE-AB1B83988008}"/>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8" name="think-cell data - do not delete" hidden="1">
                        <a:extLst>
                          <a:ext uri="{FF2B5EF4-FFF2-40B4-BE49-F238E27FC236}">
                            <a16:creationId xmlns:a16="http://schemas.microsoft.com/office/drawing/2014/main" id="{7EA12A13-39FC-F27C-8CFE-AB1B83988008}"/>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4D8B7C6-BF67-FF30-2547-6D8A60D99AFF}"/>
              </a:ext>
            </a:extLst>
          </p:cNvPr>
          <p:cNvSpPr>
            <a:spLocks noGrp="1"/>
          </p:cNvSpPr>
          <p:nvPr>
            <p:ph type="title"/>
            <p:custDataLst>
              <p:tags r:id="rId4"/>
            </p:custDataLst>
          </p:nvPr>
        </p:nvSpPr>
        <p:spPr>
          <a:xfrm>
            <a:off x="342900" y="411480"/>
            <a:ext cx="6096000"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Vertex and Route Level Indicators</a:t>
            </a:r>
          </a:p>
        </p:txBody>
      </p:sp>
      <p:sp>
        <p:nvSpPr>
          <p:cNvPr id="13" name="Google Shape;703;p114">
            <a:extLst>
              <a:ext uri="{FF2B5EF4-FFF2-40B4-BE49-F238E27FC236}">
                <a16:creationId xmlns:a16="http://schemas.microsoft.com/office/drawing/2014/main" id="{6DD74DF4-267A-C695-32D7-E8FA85765EC3}"/>
              </a:ext>
            </a:extLst>
          </p:cNvPr>
          <p:cNvSpPr txBox="1"/>
          <p:nvPr>
            <p:custDataLst>
              <p:tags r:id="rId5"/>
            </p:custDataLst>
          </p:nvPr>
        </p:nvSpPr>
        <p:spPr>
          <a:xfrm>
            <a:off x="1303020" y="87468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Represents the expected time elapsed from order placement to shipment start at a supplier site.
Computed using historical dispatch time distributions adjusted for current operational context.
Provides a scalar estimate crucial for predicting shipment initiation delays.</a:t>
            </a:r>
          </a:p>
        </p:txBody>
      </p:sp>
      <p:sp>
        <p:nvSpPr>
          <p:cNvPr id="15" name="Google Shape;10527;p9415">
            <a:extLst>
              <a:ext uri="{FF2B5EF4-FFF2-40B4-BE49-F238E27FC236}">
                <a16:creationId xmlns:a16="http://schemas.microsoft.com/office/drawing/2014/main" id="{432FB47A-9E7C-798E-D14A-79867F5E0A4D}"/>
              </a:ext>
            </a:extLst>
          </p:cNvPr>
          <p:cNvSpPr txBox="1"/>
          <p:nvPr>
            <p:custDataLst>
              <p:tags r:id="rId6"/>
            </p:custDataLst>
          </p:nvPr>
        </p:nvSpPr>
        <p:spPr>
          <a:xfrm>
            <a:off x="342901" y="87468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Estimated Dispatch Time (EDT)</a:t>
            </a:r>
          </a:p>
        </p:txBody>
      </p:sp>
      <p:sp>
        <p:nvSpPr>
          <p:cNvPr id="17" name="Google Shape;703;p114">
            <a:extLst>
              <a:ext uri="{FF2B5EF4-FFF2-40B4-BE49-F238E27FC236}">
                <a16:creationId xmlns:a16="http://schemas.microsoft.com/office/drawing/2014/main" id="{AB7BE915-1D82-3086-D9EF-25B8E7B21605}"/>
              </a:ext>
            </a:extLst>
          </p:cNvPr>
          <p:cNvSpPr txBox="1"/>
          <p:nvPr>
            <p:custDataLst>
              <p:tags r:id="rId7"/>
            </p:custDataLst>
          </p:nvPr>
        </p:nvSpPr>
        <p:spPr>
          <a:xfrm>
            <a:off x="1303020" y="186909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Measures the distribution of processing or residence times at intermediate facilities within the supply chain.
Aggregates data across carriers to reflect typical delays experienced at hubs or warehouses.
Supports identification of bottlenecks and variability in handling times.</a:t>
            </a:r>
          </a:p>
        </p:txBody>
      </p:sp>
      <p:sp>
        <p:nvSpPr>
          <p:cNvPr id="18" name="Google Shape;10527;p9415">
            <a:extLst>
              <a:ext uri="{FF2B5EF4-FFF2-40B4-BE49-F238E27FC236}">
                <a16:creationId xmlns:a16="http://schemas.microsoft.com/office/drawing/2014/main" id="{B9B6ACB5-CE4F-13F2-5894-DC9400238CD9}"/>
              </a:ext>
            </a:extLst>
          </p:cNvPr>
          <p:cNvSpPr txBox="1"/>
          <p:nvPr>
            <p:custDataLst>
              <p:tags r:id="rId8"/>
            </p:custDataLst>
          </p:nvPr>
        </p:nvSpPr>
        <p:spPr>
          <a:xfrm>
            <a:off x="342901" y="186909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Residence Index (ORI)</a:t>
            </a:r>
          </a:p>
        </p:txBody>
      </p:sp>
      <p:sp>
        <p:nvSpPr>
          <p:cNvPr id="20" name="Google Shape;703;p114">
            <a:extLst>
              <a:ext uri="{FF2B5EF4-FFF2-40B4-BE49-F238E27FC236}">
                <a16:creationId xmlns:a16="http://schemas.microsoft.com/office/drawing/2014/main" id="{92CFD05B-349F-DD02-885C-196F0D0C21C1}"/>
              </a:ext>
            </a:extLst>
          </p:cNvPr>
          <p:cNvSpPr txBox="1"/>
          <p:nvPr>
            <p:custDataLst>
              <p:tags r:id="rId9"/>
            </p:custDataLst>
          </p:nvPr>
        </p:nvSpPr>
        <p:spPr>
          <a:xfrm>
            <a:off x="1303020" y="286350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Models travel time distributions between connected vertices (e.g., supplier sites, intermediates).
Aggregates historical transit times over all carriers, capturing variability in transport durations.
Forms the basis for route-level travel time predictions.</a:t>
            </a:r>
          </a:p>
        </p:txBody>
      </p:sp>
      <p:sp>
        <p:nvSpPr>
          <p:cNvPr id="21" name="Google Shape;10527;p9415">
            <a:extLst>
              <a:ext uri="{FF2B5EF4-FFF2-40B4-BE49-F238E27FC236}">
                <a16:creationId xmlns:a16="http://schemas.microsoft.com/office/drawing/2014/main" id="{F47166DF-94C3-9D4F-D789-1DCB94B3F12F}"/>
              </a:ext>
            </a:extLst>
          </p:cNvPr>
          <p:cNvSpPr txBox="1"/>
          <p:nvPr>
            <p:custDataLst>
              <p:tags r:id="rId10"/>
            </p:custDataLst>
          </p:nvPr>
        </p:nvSpPr>
        <p:spPr>
          <a:xfrm>
            <a:off x="342901" y="286350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Transit Index (OTI)</a:t>
            </a:r>
          </a:p>
        </p:txBody>
      </p:sp>
      <p:sp>
        <p:nvSpPr>
          <p:cNvPr id="2" name="Google Shape;703;p114">
            <a:extLst>
              <a:ext uri="{FF2B5EF4-FFF2-40B4-BE49-F238E27FC236}">
                <a16:creationId xmlns:a16="http://schemas.microsoft.com/office/drawing/2014/main" id="{EFD91D99-990F-823F-1FFE-15301CEFD7A7}"/>
              </a:ext>
            </a:extLst>
          </p:cNvPr>
          <p:cNvSpPr txBox="1"/>
          <p:nvPr>
            <p:custDataLst>
              <p:tags r:id="rId11"/>
            </p:custDataLst>
          </p:nvPr>
        </p:nvSpPr>
        <p:spPr>
          <a:xfrm>
            <a:off x="1303020" y="3857911"/>
            <a:ext cx="5417820" cy="994410"/>
          </a:xfrm>
          <a:prstGeom prst="rect">
            <a:avLst/>
          </a:prstGeom>
          <a:noFill/>
          <a:ln>
            <a:noFill/>
          </a:ln>
        </p:spPr>
        <p:txBody>
          <a:bodyPr spcFirstLastPara="1" wrap="square" lIns="3429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Meta Index quantifies real-time road traffic congestion impact on shipment routes, normalized between 0 (no congestion) and 1 (severe congestion).
Weather Meta Index evaluates environmental factors such as precipitation and temperature affecting travel times, also normalized between 0 (ideal conditions) and 1 (severe weather).
Integration of TMI and WMI adjusts route time predictions dynamically, enhancing shipment time accuracy under varying conditions.</a:t>
            </a:r>
          </a:p>
        </p:txBody>
      </p:sp>
      <p:sp>
        <p:nvSpPr>
          <p:cNvPr id="5" name="Google Shape;10527;p9415">
            <a:extLst>
              <a:ext uri="{FF2B5EF4-FFF2-40B4-BE49-F238E27FC236}">
                <a16:creationId xmlns:a16="http://schemas.microsoft.com/office/drawing/2014/main" id="{24357DA6-FAC5-D5AC-C470-2BFF30D0F107}"/>
              </a:ext>
            </a:extLst>
          </p:cNvPr>
          <p:cNvSpPr txBox="1"/>
          <p:nvPr>
            <p:custDataLst>
              <p:tags r:id="rId12"/>
            </p:custDataLst>
          </p:nvPr>
        </p:nvSpPr>
        <p:spPr>
          <a:xfrm>
            <a:off x="342901" y="385791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and Weather Meta Indices (TMI &amp; WMI)</a:t>
            </a:r>
          </a:p>
        </p:txBody>
      </p:sp>
      <p:sp>
        <p:nvSpPr>
          <p:cNvPr id="7" name="Text Placeholder 3">
            <a:extLst>
              <a:ext uri="{FF2B5EF4-FFF2-40B4-BE49-F238E27FC236}">
                <a16:creationId xmlns:a16="http://schemas.microsoft.com/office/drawing/2014/main" id="{C506FCB0-6F29-8AC4-2ADB-945D49042C14}"/>
              </a:ext>
            </a:extLst>
          </p:cNvPr>
          <p:cNvSpPr txBox="1">
            <a:spLocks/>
          </p:cNvSpPr>
          <p:nvPr>
            <p:custDataLst>
              <p:tags r:id="rId13"/>
            </p:custDataLst>
          </p:nvPr>
        </p:nvSpPr>
        <p:spPr>
          <a:xfrm>
            <a:off x="342900" y="255536"/>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Tree>
    <p:custDataLst>
      <p:tags r:id="rId1"/>
    </p:custDataLst>
    <p:extLst>
      <p:ext uri="{BB962C8B-B14F-4D97-AF65-F5344CB8AC3E}">
        <p14:creationId xmlns:p14="http://schemas.microsoft.com/office/powerpoint/2010/main" val="47688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AA52-0555-4EA6-CC28-491925CF60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7446E1-2DEF-BBD6-AC6C-4A911231B807}"/>
              </a:ext>
            </a:extLst>
          </p:cNvPr>
          <p:cNvSpPr/>
          <p:nvPr/>
        </p:nvSpPr>
        <p:spPr>
          <a:xfrm>
            <a:off x="4584232" y="879914"/>
            <a:ext cx="4216868" cy="31336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graphicFrame>
        <p:nvGraphicFramePr>
          <p:cNvPr id="9" name="think-cell data - do not delete" hidden="1">
            <a:extLst>
              <a:ext uri="{FF2B5EF4-FFF2-40B4-BE49-F238E27FC236}">
                <a16:creationId xmlns:a16="http://schemas.microsoft.com/office/drawing/2014/main" id="{11DB775E-C58A-5161-313E-E7D4D6FB3DA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9" name="think-cell data - do not delete" hidden="1">
                        <a:extLst>
                          <a:ext uri="{FF2B5EF4-FFF2-40B4-BE49-F238E27FC236}">
                            <a16:creationId xmlns:a16="http://schemas.microsoft.com/office/drawing/2014/main" id="{11DB775E-C58A-5161-313E-E7D4D6FB3DAA}"/>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42ACAB3-672A-9DDF-D499-073362284302}"/>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Dynamic Route Time (DRT)</a:t>
            </a:r>
          </a:p>
        </p:txBody>
      </p:sp>
      <p:sp>
        <p:nvSpPr>
          <p:cNvPr id="2" name="Google Shape;703;p114">
            <a:extLst>
              <a:ext uri="{FF2B5EF4-FFF2-40B4-BE49-F238E27FC236}">
                <a16:creationId xmlns:a16="http://schemas.microsoft.com/office/drawing/2014/main" id="{A344F418-9D67-CA9F-9FF8-56096F3A94C5}"/>
              </a:ext>
            </a:extLst>
          </p:cNvPr>
          <p:cNvSpPr txBox="1"/>
          <p:nvPr>
            <p:custDataLst>
              <p:tags r:id="rId4"/>
            </p:custDataLst>
          </p:nvPr>
        </p:nvSpPr>
        <p:spPr>
          <a:xfrm>
            <a:off x="4572000" y="1297781"/>
            <a:ext cx="4229100" cy="2715768"/>
          </a:xfrm>
          <a:prstGeom prst="rect">
            <a:avLst/>
          </a:prstGeom>
          <a:noFill/>
          <a:ln>
            <a:noFill/>
          </a:ln>
        </p:spPr>
        <p:txBody>
          <a:bodyPr spcFirstLastPara="1" wrap="square" lIns="13716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chemeClr val="accent1"/>
              </a:buClr>
            </a:pPr>
            <a:r>
              <a:rPr lang="en-US" sz="1013" noProof="1"/>
              <a:t>DRT combines historical route times with traffic and weather meta indices to produce adaptive travel time estimates reflecting current conditions.
A machine learning regression model (XGBoost) predicts pointwise travel times using features such as geodesic distance, traffic index, weather index, and historical average conditions.
Uncertainty intervals are approximated using Mean Absolute Percentage Error (MAPE) from the test set, providing practical but heuristic bounds on prediction accuracy.
Data preprocessing includes outlier removal based on interquartile range (IQR) and data augmentation by merging consecutive route segments to enhance model generalization.
Correlation analysis shows traffic deviations strongly influence travel time variability, while weather impact appears limited but is retained for potential predictive value.</a:t>
            </a:r>
          </a:p>
        </p:txBody>
      </p:sp>
      <p:sp>
        <p:nvSpPr>
          <p:cNvPr id="7" name="Google Shape;10527;p9415">
            <a:extLst>
              <a:ext uri="{FF2B5EF4-FFF2-40B4-BE49-F238E27FC236}">
                <a16:creationId xmlns:a16="http://schemas.microsoft.com/office/drawing/2014/main" id="{243805BD-697D-2F2F-CF35-2C57C0674B89}"/>
              </a:ext>
            </a:extLst>
          </p:cNvPr>
          <p:cNvSpPr txBox="1"/>
          <p:nvPr>
            <p:custDataLst>
              <p:tags r:id="rId5"/>
            </p:custDataLst>
          </p:nvPr>
        </p:nvSpPr>
        <p:spPr>
          <a:xfrm>
            <a:off x="4572000" y="967931"/>
            <a:ext cx="4229100" cy="288036"/>
          </a:xfrm>
          <a:prstGeom prst="rect">
            <a:avLst/>
          </a:prstGeom>
          <a:noFill/>
          <a:ln>
            <a:noFill/>
          </a:ln>
        </p:spPr>
        <p:txBody>
          <a:bodyPr spcFirstLastPara="1" wrap="square" lIns="13716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200" b="1" noProof="1">
                <a:latin typeface="+mj-lt"/>
              </a:rPr>
              <a:t>Machine Learning for Dynamic Route Time</a:t>
            </a:r>
          </a:p>
        </p:txBody>
      </p:sp>
      <p:sp>
        <p:nvSpPr>
          <p:cNvPr id="8" name="Text Placeholder 3">
            <a:extLst>
              <a:ext uri="{FF2B5EF4-FFF2-40B4-BE49-F238E27FC236}">
                <a16:creationId xmlns:a16="http://schemas.microsoft.com/office/drawing/2014/main" id="{73843BCC-C48C-656E-45CF-337D566FDEA6}"/>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pic>
        <p:nvPicPr>
          <p:cNvPr id="4098" name="Picture 2" descr="image">
            <a:extLst>
              <a:ext uri="{FF2B5EF4-FFF2-40B4-BE49-F238E27FC236}">
                <a16:creationId xmlns:a16="http://schemas.microsoft.com/office/drawing/2014/main" id="{ED86B98C-3AA9-51A7-A66E-1C222A618550}"/>
              </a:ext>
            </a:extLst>
          </p:cNvPr>
          <p:cNvPicPr>
            <a:picLocks noChangeAspect="1" noChangeArrowheads="1"/>
          </p:cNvPicPr>
          <p:nvPr>
            <p:custDataLst>
              <p:tags r:id="rId7"/>
            </p:custDataLst>
          </p:nvPr>
        </p:nvPicPr>
        <p:blipFill rotWithShape="1">
          <a:blip r:embed="rId12" cstate="screen">
            <a:extLst>
              <a:ext uri="{28A0092B-C50C-407E-A947-70E740481C1C}">
                <a14:useLocalDpi xmlns:a14="http://schemas.microsoft.com/office/drawing/2010/main"/>
              </a:ext>
            </a:extLst>
          </a:blip>
          <a:srcRect t="12271" b="12271"/>
          <a:stretch/>
        </p:blipFill>
        <p:spPr bwMode="auto">
          <a:xfrm>
            <a:off x="342900" y="879915"/>
            <a:ext cx="4152900" cy="3133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31E6287A-E2A5-1A63-445A-1F7E80266174}"/>
              </a:ext>
            </a:extLst>
          </p:cNvPr>
          <p:cNvSpPr txBox="1">
            <a:spLocks/>
          </p:cNvSpPr>
          <p:nvPr>
            <p:custDataLst>
              <p:tags r:id="rId8"/>
            </p:custDataLst>
          </p:nvPr>
        </p:nvSpPr>
        <p:spPr>
          <a:xfrm>
            <a:off x="342900" y="4111652"/>
            <a:ext cx="8458201" cy="634946"/>
          </a:xfrm>
          <a:prstGeom prst="rect">
            <a:avLst/>
          </a:prstGeom>
          <a:solidFill>
            <a:schemeClr val="accent1"/>
          </a:solidFill>
        </p:spPr>
        <p:txBody>
          <a:bodyPr vert="horz" lIns="342900" tIns="68580" rIns="68580" bIns="68580" rtlCol="0" anchor="ctr">
            <a:normAutofit fontScale="9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lnSpc>
                <a:spcPct val="100000"/>
              </a:lnSpc>
            </a:pPr>
            <a:r>
              <a:rPr lang="en-US" sz="1050" u="none" strike="noStrike" noProof="1">
                <a:solidFill>
                  <a:srgbClr val="FFFFFF"/>
                </a:solidFill>
                <a:effectLst/>
                <a:latin typeface="Aptos" panose="020B0004020202020204" pitchFamily="34" charset="0"/>
              </a:rPr>
              <a:t>The Dynamic Route Time (DRT) indicator enhances shipment time estimation by integrating historical route data with real-time traffic and weather conditions using machine learning. This approach dynamically adjusts travel time predictions, improving accuracy and robustness, especially under varying environmental conditions and congestion levels. While current implementations use heuristic uncertainty bounds, future refinements could leverage advanced probabilistic models for greater precision.</a:t>
            </a:r>
            <a:endParaRPr lang="en-US" sz="1050" noProof="1">
              <a:effectLst/>
              <a:latin typeface="Aptos" panose="020B0004020202020204" pitchFamily="34" charset="0"/>
            </a:endParaRPr>
          </a:p>
        </p:txBody>
      </p:sp>
      <p:sp>
        <p:nvSpPr>
          <p:cNvPr id="5" name="Triangle 4">
            <a:extLst>
              <a:ext uri="{FF2B5EF4-FFF2-40B4-BE49-F238E27FC236}">
                <a16:creationId xmlns:a16="http://schemas.microsoft.com/office/drawing/2014/main" id="{42226662-EB7B-3D12-628F-AF2A4F3252F1}"/>
              </a:ext>
            </a:extLst>
          </p:cNvPr>
          <p:cNvSpPr/>
          <p:nvPr/>
        </p:nvSpPr>
        <p:spPr>
          <a:xfrm rot="5400000">
            <a:off x="458567" y="4387977"/>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Tree>
    <p:custDataLst>
      <p:tags r:id="rId1"/>
    </p:custDataLst>
    <p:extLst>
      <p:ext uri="{BB962C8B-B14F-4D97-AF65-F5344CB8AC3E}">
        <p14:creationId xmlns:p14="http://schemas.microsoft.com/office/powerpoint/2010/main" val="231135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A3A6-F2CD-8126-9654-18C725D3DA0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A0722F7-18D0-1593-B4FC-85EAC35BF49C}"/>
              </a:ext>
            </a:extLst>
          </p:cNvPr>
          <p:cNvSpPr/>
          <p:nvPr/>
        </p:nvSpPr>
        <p:spPr>
          <a:xfrm>
            <a:off x="687489"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2" name="Rectangle 21">
            <a:extLst>
              <a:ext uri="{FF2B5EF4-FFF2-40B4-BE49-F238E27FC236}">
                <a16:creationId xmlns:a16="http://schemas.microsoft.com/office/drawing/2014/main" id="{A4CE9820-0367-58CB-E6CF-A86323859C5D}"/>
              </a:ext>
            </a:extLst>
          </p:cNvPr>
          <p:cNvSpPr/>
          <p:nvPr/>
        </p:nvSpPr>
        <p:spPr>
          <a:xfrm>
            <a:off x="342806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3" name="Rectangle 22">
            <a:extLst>
              <a:ext uri="{FF2B5EF4-FFF2-40B4-BE49-F238E27FC236}">
                <a16:creationId xmlns:a16="http://schemas.microsoft.com/office/drawing/2014/main" id="{58BA2A34-428F-D043-08CC-DA9FB06A668F}"/>
              </a:ext>
            </a:extLst>
          </p:cNvPr>
          <p:cNvSpPr/>
          <p:nvPr/>
        </p:nvSpPr>
        <p:spPr>
          <a:xfrm>
            <a:off x="616864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0" name="Rectangle 29">
            <a:extLst>
              <a:ext uri="{FF2B5EF4-FFF2-40B4-BE49-F238E27FC236}">
                <a16:creationId xmlns:a16="http://schemas.microsoft.com/office/drawing/2014/main" id="{CB061BDD-786F-2423-276F-C270C6CBB48B}"/>
              </a:ext>
            </a:extLst>
          </p:cNvPr>
          <p:cNvSpPr/>
          <p:nvPr/>
        </p:nvSpPr>
        <p:spPr>
          <a:xfrm>
            <a:off x="342900" y="1285875"/>
            <a:ext cx="8469438" cy="2057401"/>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3" name="Rectangle 32">
            <a:extLst>
              <a:ext uri="{FF2B5EF4-FFF2-40B4-BE49-F238E27FC236}">
                <a16:creationId xmlns:a16="http://schemas.microsoft.com/office/drawing/2014/main" id="{18C73D39-DAA1-3DA9-F067-7B86255BE3EC}"/>
              </a:ext>
            </a:extLst>
          </p:cNvPr>
          <p:cNvSpPr/>
          <p:nvPr/>
        </p:nvSpPr>
        <p:spPr>
          <a:xfrm>
            <a:off x="342900" y="3413414"/>
            <a:ext cx="8469438" cy="767329"/>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aphicFrame>
        <p:nvGraphicFramePr>
          <p:cNvPr id="5" name="think-cell data - do not delete" hidden="1">
            <a:extLst>
              <a:ext uri="{FF2B5EF4-FFF2-40B4-BE49-F238E27FC236}">
                <a16:creationId xmlns:a16="http://schemas.microsoft.com/office/drawing/2014/main" id="{DD9C2522-494E-1819-FC5F-BCF3FB38E86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DD9C2522-494E-1819-FC5F-BCF3FB38E869}"/>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E3C3E27-BDE4-0E8E-E563-279E8B53E96C}"/>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 Level Indicators and Total Forecasted Shipment Time</a:t>
            </a:r>
          </a:p>
        </p:txBody>
      </p:sp>
      <p:sp>
        <p:nvSpPr>
          <p:cNvPr id="13" name="Google Shape;1094;p142">
            <a:extLst>
              <a:ext uri="{FF2B5EF4-FFF2-40B4-BE49-F238E27FC236}">
                <a16:creationId xmlns:a16="http://schemas.microsoft.com/office/drawing/2014/main" id="{5B2D15C0-20AD-2285-E67E-B8917138BB07}"/>
              </a:ext>
            </a:extLst>
          </p:cNvPr>
          <p:cNvSpPr/>
          <p:nvPr/>
        </p:nvSpPr>
        <p:spPr>
          <a:xfrm rot="16200000">
            <a:off x="-541779" y="2162180"/>
            <a:ext cx="2057401"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8E05303-BF16-22AA-C7EB-887F83BD50BC}"/>
              </a:ext>
            </a:extLst>
          </p:cNvPr>
          <p:cNvSpPr/>
          <p:nvPr/>
        </p:nvSpPr>
        <p:spPr>
          <a:xfrm rot="16200000">
            <a:off x="120561" y="3670363"/>
            <a:ext cx="732723"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Deliverables</a:t>
            </a:r>
          </a:p>
        </p:txBody>
      </p:sp>
      <p:sp>
        <p:nvSpPr>
          <p:cNvPr id="2" name="Text Placeholder 3">
            <a:extLst>
              <a:ext uri="{FF2B5EF4-FFF2-40B4-BE49-F238E27FC236}">
                <a16:creationId xmlns:a16="http://schemas.microsoft.com/office/drawing/2014/main" id="{7041AE1C-7457-8824-E829-0D668D148B0E}"/>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03A490A2-948C-6D98-1607-4C415E36968A}"/>
              </a:ext>
            </a:extLst>
          </p:cNvPr>
          <p:cNvSpPr txBox="1">
            <a:spLocks/>
          </p:cNvSpPr>
          <p:nvPr>
            <p:custDataLst>
              <p:tags r:id="rId5"/>
            </p:custDataLst>
          </p:nvPr>
        </p:nvSpPr>
        <p:spPr>
          <a:xfrm>
            <a:off x="526989" y="4274529"/>
            <a:ext cx="8274111" cy="463153"/>
          </a:xfrm>
          <a:prstGeom prst="rect">
            <a:avLst/>
          </a:prstGeom>
          <a:no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38" noProof="1">
                <a:solidFill>
                  <a:schemeClr val="accent1"/>
                </a:solidFill>
              </a:rPr>
              <a:t>This slide defines key path-level indicators used to estimate shipment durations within supply chains. It covers the Transit Time (TT) based on historical shipment data, Path Time (PT) derived from the supply chain graph incorporating real-time conditions, and their combination into the Total Forecasted Shipment Time (TFST) using a dynamic weighting factor. These indicators enable adaptive, interpretable shipment time predictions that reflect both historical trends and current operational realities.</a:t>
            </a:r>
          </a:p>
        </p:txBody>
      </p:sp>
      <p:sp>
        <p:nvSpPr>
          <p:cNvPr id="11" name="Triangle 10">
            <a:extLst>
              <a:ext uri="{FF2B5EF4-FFF2-40B4-BE49-F238E27FC236}">
                <a16:creationId xmlns:a16="http://schemas.microsoft.com/office/drawing/2014/main" id="{BB4FEF10-86F7-5ADC-B8A3-C97646845A96}"/>
              </a:ext>
            </a:extLst>
          </p:cNvPr>
          <p:cNvSpPr/>
          <p:nvPr/>
        </p:nvSpPr>
        <p:spPr>
          <a:xfrm rot="5400000">
            <a:off x="325217" y="445814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6" name="Google Shape;703;p114">
            <a:extLst>
              <a:ext uri="{FF2B5EF4-FFF2-40B4-BE49-F238E27FC236}">
                <a16:creationId xmlns:a16="http://schemas.microsoft.com/office/drawing/2014/main" id="{C7C57F81-74C4-F370-6C02-ECE314CCF39F}"/>
              </a:ext>
            </a:extLst>
          </p:cNvPr>
          <p:cNvSpPr txBox="1"/>
          <p:nvPr>
            <p:custDataLst>
              <p:tags r:id="rId6"/>
            </p:custDataLst>
          </p:nvPr>
        </p:nvSpPr>
        <p:spPr>
          <a:xfrm>
            <a:off x="68748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the remaining shipment duration based solely on historical shipment time distributions for a given supplier site and carrier pair.
Computed as the difference between the expected shipment time and the elapsed shipment time, ensuring non-negativity.
Provides a pointwise estimate and an interval-based confidence bound, capturing uncertainty from historical variability.
Independent of the specific shipment path or current location within the supply chain network.</a:t>
            </a:r>
          </a:p>
        </p:txBody>
      </p:sp>
      <p:sp>
        <p:nvSpPr>
          <p:cNvPr id="25" name="Google Shape;703;p114">
            <a:extLst>
              <a:ext uri="{FF2B5EF4-FFF2-40B4-BE49-F238E27FC236}">
                <a16:creationId xmlns:a16="http://schemas.microsoft.com/office/drawing/2014/main" id="{AB67A7BA-72EA-EC69-4C9E-24C35B618D6E}"/>
              </a:ext>
            </a:extLst>
          </p:cNvPr>
          <p:cNvSpPr txBox="1"/>
          <p:nvPr>
            <p:custDataLst>
              <p:tags r:id="rId7"/>
            </p:custDataLst>
          </p:nvPr>
        </p:nvSpPr>
        <p:spPr>
          <a:xfrm>
            <a:off x="6168649" y="1285874"/>
            <a:ext cx="2640719" cy="2051603"/>
          </a:xfrm>
          <a:prstGeom prst="rect">
            <a:avLst/>
          </a:prstGeom>
          <a:noFill/>
          <a:ln>
            <a:noFill/>
          </a:ln>
        </p:spPr>
        <p:txBody>
          <a:bodyPr spcFirstLastPara="1" wrap="square" lIns="6858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Combines TT and PT indicators into a single shipment time forecast using a convex weighting factor α between 0 and 1.
Weighting factor α can be constant, linear decreasing with elapsed shipment time, or polynomially parameterized to reflect shipment progress.
Dynamic weighting allows the model to emphasize historical averages early in the shipment and rely more on real-time path-based estimates as the shipment progresses or deviates from schedule.
Optimization of α based on shipment variability improves forecast accuracy and balances reliance on historical versus real-time information.</a:t>
            </a:r>
          </a:p>
        </p:txBody>
      </p:sp>
      <p:sp>
        <p:nvSpPr>
          <p:cNvPr id="32" name="Google Shape;703;p114">
            <a:extLst>
              <a:ext uri="{FF2B5EF4-FFF2-40B4-BE49-F238E27FC236}">
                <a16:creationId xmlns:a16="http://schemas.microsoft.com/office/drawing/2014/main" id="{B5BE8F28-C70E-1ACC-1BF1-A29B32F8FF8F}"/>
              </a:ext>
            </a:extLst>
          </p:cNvPr>
          <p:cNvSpPr txBox="1"/>
          <p:nvPr>
            <p:custDataLst>
              <p:tags r:id="rId8"/>
            </p:custDataLst>
          </p:nvPr>
        </p:nvSpPr>
        <p:spPr>
          <a:xfrm>
            <a:off x="342806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shipment duration along a specific path in the supply chain graph, combining travel times on routes and residence times at vertices.
Utilizes recursive accumulation of expected and interval-based residence and route times, adjusted dynamically by real-time traffic and weather conditions.
Accounts for operational progress by adjusting estimates based on elapsed times at nodes and routes.
Produces pointwise and interval estimates reflecting uncertainty propagation along the path, providing a more responsive metric than TT alone.</a:t>
            </a:r>
          </a:p>
        </p:txBody>
      </p:sp>
      <p:sp>
        <p:nvSpPr>
          <p:cNvPr id="16" name="Google Shape;703;p114">
            <a:extLst>
              <a:ext uri="{FF2B5EF4-FFF2-40B4-BE49-F238E27FC236}">
                <a16:creationId xmlns:a16="http://schemas.microsoft.com/office/drawing/2014/main" id="{9393F75E-E15F-8B3F-8115-B7AFC4629AC6}"/>
              </a:ext>
            </a:extLst>
          </p:cNvPr>
          <p:cNvSpPr txBox="1"/>
          <p:nvPr>
            <p:custDataLst>
              <p:tags r:id="rId9"/>
            </p:custDataLst>
          </p:nvPr>
        </p:nvSpPr>
        <p:spPr>
          <a:xfrm>
            <a:off x="68748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Pointwise TT estimate
Interval-based TT confidence bounds</a:t>
            </a:r>
          </a:p>
        </p:txBody>
      </p:sp>
      <p:sp>
        <p:nvSpPr>
          <p:cNvPr id="17" name="Google Shape;703;p114">
            <a:extLst>
              <a:ext uri="{FF2B5EF4-FFF2-40B4-BE49-F238E27FC236}">
                <a16:creationId xmlns:a16="http://schemas.microsoft.com/office/drawing/2014/main" id="{933F5B9B-F2D7-3364-C561-D3752BBF881D}"/>
              </a:ext>
            </a:extLst>
          </p:cNvPr>
          <p:cNvSpPr txBox="1"/>
          <p:nvPr>
            <p:custDataLst>
              <p:tags r:id="rId10"/>
            </p:custDataLst>
          </p:nvPr>
        </p:nvSpPr>
        <p:spPr>
          <a:xfrm>
            <a:off x="616864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Combined TFST estimate integrating historical and real-time data
Optimized weighting factor α for adaptive forecasting</a:t>
            </a:r>
          </a:p>
        </p:txBody>
      </p:sp>
      <p:sp>
        <p:nvSpPr>
          <p:cNvPr id="18" name="Google Shape;703;p114">
            <a:extLst>
              <a:ext uri="{FF2B5EF4-FFF2-40B4-BE49-F238E27FC236}">
                <a16:creationId xmlns:a16="http://schemas.microsoft.com/office/drawing/2014/main" id="{AEB74D3B-617F-6DB4-0FFC-4DD6B42AD602}"/>
              </a:ext>
            </a:extLst>
          </p:cNvPr>
          <p:cNvSpPr txBox="1"/>
          <p:nvPr>
            <p:custDataLst>
              <p:tags r:id="rId11"/>
            </p:custDataLst>
          </p:nvPr>
        </p:nvSpPr>
        <p:spPr>
          <a:xfrm>
            <a:off x="342806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Recursive PT estimates for shipment paths
Interval-based PT uncertainty bounds</a:t>
            </a:r>
          </a:p>
        </p:txBody>
      </p:sp>
      <p:sp>
        <p:nvSpPr>
          <p:cNvPr id="34" name="Google Shape;10527;p9415">
            <a:extLst>
              <a:ext uri="{FF2B5EF4-FFF2-40B4-BE49-F238E27FC236}">
                <a16:creationId xmlns:a16="http://schemas.microsoft.com/office/drawing/2014/main" id="{E483B5E4-02D1-2100-E565-97A15B971C84}"/>
              </a:ext>
            </a:extLst>
          </p:cNvPr>
          <p:cNvSpPr txBox="1"/>
          <p:nvPr>
            <p:custDataLst>
              <p:tags r:id="rId12"/>
            </p:custDataLst>
          </p:nvPr>
        </p:nvSpPr>
        <p:spPr>
          <a:xfrm>
            <a:off x="3423923" y="997839"/>
            <a:ext cx="2785643"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Path Time (PT) Indicator</a:t>
            </a:r>
          </a:p>
        </p:txBody>
      </p:sp>
      <p:sp>
        <p:nvSpPr>
          <p:cNvPr id="14" name="Google Shape;10527;p9415">
            <a:extLst>
              <a:ext uri="{FF2B5EF4-FFF2-40B4-BE49-F238E27FC236}">
                <a16:creationId xmlns:a16="http://schemas.microsoft.com/office/drawing/2014/main" id="{5CEC9A7C-ECEE-CEB0-68A4-AF098924980C}"/>
              </a:ext>
            </a:extLst>
          </p:cNvPr>
          <p:cNvSpPr txBox="1"/>
          <p:nvPr>
            <p:custDataLst>
              <p:tags r:id="rId13"/>
            </p:custDataLst>
          </p:nvPr>
        </p:nvSpPr>
        <p:spPr>
          <a:xfrm>
            <a:off x="687493" y="997839"/>
            <a:ext cx="2785643" cy="288036"/>
          </a:xfrm>
          <a:prstGeom prst="homePlate">
            <a:avLst/>
          </a:prstGeom>
          <a:solidFill>
            <a:schemeClr val="accent2"/>
          </a:solidFill>
          <a:ln>
            <a:noFill/>
          </a:ln>
        </p:spPr>
        <p:txBody>
          <a:bodyPr spcFirstLastPara="1" wrap="square" lIns="10287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Transit Time (TT) Indicator</a:t>
            </a:r>
          </a:p>
        </p:txBody>
      </p:sp>
      <p:sp>
        <p:nvSpPr>
          <p:cNvPr id="29" name="Google Shape;10527;p9415">
            <a:extLst>
              <a:ext uri="{FF2B5EF4-FFF2-40B4-BE49-F238E27FC236}">
                <a16:creationId xmlns:a16="http://schemas.microsoft.com/office/drawing/2014/main" id="{AA92BF43-A65B-6B78-5246-BDE4CC49505C}"/>
              </a:ext>
            </a:extLst>
          </p:cNvPr>
          <p:cNvSpPr txBox="1"/>
          <p:nvPr>
            <p:custDataLst>
              <p:tags r:id="rId14"/>
            </p:custDataLst>
          </p:nvPr>
        </p:nvSpPr>
        <p:spPr>
          <a:xfrm>
            <a:off x="6160353" y="997839"/>
            <a:ext cx="2794919"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Total Forecasted Shipment Time (TFST)</a:t>
            </a:r>
          </a:p>
        </p:txBody>
      </p:sp>
      <p:grpSp>
        <p:nvGrpSpPr>
          <p:cNvPr id="4" name="Group 3">
            <a:extLst>
              <a:ext uri="{FF2B5EF4-FFF2-40B4-BE49-F238E27FC236}">
                <a16:creationId xmlns:a16="http://schemas.microsoft.com/office/drawing/2014/main" id="{48EF38C9-A244-D777-5EB1-83A3BC35D265}"/>
              </a:ext>
            </a:extLst>
          </p:cNvPr>
          <p:cNvGrpSpPr/>
          <p:nvPr>
            <p:custDataLst>
              <p:tags r:id="rId15"/>
            </p:custDataLst>
          </p:nvPr>
        </p:nvGrpSpPr>
        <p:grpSpPr>
          <a:xfrm>
            <a:off x="7080452" y="121963"/>
            <a:ext cx="1932109" cy="976146"/>
            <a:chOff x="5326996" y="628184"/>
            <a:chExt cx="2576145" cy="1301528"/>
          </a:xfrm>
        </p:grpSpPr>
        <p:sp>
          <p:nvSpPr>
            <p:cNvPr id="7" name="Rounded Rectangle 6">
              <a:extLst>
                <a:ext uri="{FF2B5EF4-FFF2-40B4-BE49-F238E27FC236}">
                  <a16:creationId xmlns:a16="http://schemas.microsoft.com/office/drawing/2014/main" id="{975769F7-0C0F-776A-12AF-676939D9FB2C}"/>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9" name="Graphic 8">
              <a:extLst>
                <a:ext uri="{FF2B5EF4-FFF2-40B4-BE49-F238E27FC236}">
                  <a16:creationId xmlns:a16="http://schemas.microsoft.com/office/drawing/2014/main" id="{8E7DE8DC-5E99-F467-38B1-09933A5806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0548" y="734271"/>
              <a:ext cx="219238" cy="219238"/>
            </a:xfrm>
            <a:prstGeom prst="rect">
              <a:avLst/>
            </a:prstGeom>
          </p:spPr>
        </p:pic>
        <p:sp>
          <p:nvSpPr>
            <p:cNvPr id="10" name="Freeform 9">
              <a:extLst>
                <a:ext uri="{FF2B5EF4-FFF2-40B4-BE49-F238E27FC236}">
                  <a16:creationId xmlns:a16="http://schemas.microsoft.com/office/drawing/2014/main" id="{C9205A6A-5204-440C-1E6A-0115416E7C8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2" name="TextBox 11">
            <a:extLst>
              <a:ext uri="{FF2B5EF4-FFF2-40B4-BE49-F238E27FC236}">
                <a16:creationId xmlns:a16="http://schemas.microsoft.com/office/drawing/2014/main" id="{7FAAABC4-530E-A1DE-AEE4-37AD084BFECC}"/>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Provide concrete examples or case studies demonstrating the use of TT, PT, and TFST in real supply chain scenarios to enhance audience understanding.</a:t>
            </a:r>
          </a:p>
        </p:txBody>
      </p:sp>
    </p:spTree>
    <p:custDataLst>
      <p:tags r:id="rId1"/>
    </p:custDataLst>
    <p:extLst>
      <p:ext uri="{BB962C8B-B14F-4D97-AF65-F5344CB8AC3E}">
        <p14:creationId xmlns:p14="http://schemas.microsoft.com/office/powerpoint/2010/main" val="2116755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6D17-5008-5B86-5CAB-0E842B3237B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E2B96A2-933E-A00B-5AE7-04CDBA0878F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6" name="think-cell data - do not delete" hidden="1">
                        <a:extLst>
                          <a:ext uri="{FF2B5EF4-FFF2-40B4-BE49-F238E27FC236}">
                            <a16:creationId xmlns:a16="http://schemas.microsoft.com/office/drawing/2014/main" id="{0E2B96A2-933E-A00B-5AE7-04CDBA0878F8}"/>
                          </a:ext>
                        </a:extLst>
                      </p:cNvPr>
                      <p:cNvPicPr/>
                      <p:nvPr/>
                    </p:nvPicPr>
                    <p:blipFill>
                      <a:blip r:embed="rId15"/>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37CF7FD-7E86-DA29-DD4D-4E2F44303B7E}"/>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Weighting Factor in TFST</a:t>
            </a:r>
          </a:p>
        </p:txBody>
      </p:sp>
      <p:sp>
        <p:nvSpPr>
          <p:cNvPr id="5" name="Rectangle 4">
            <a:extLst>
              <a:ext uri="{FF2B5EF4-FFF2-40B4-BE49-F238E27FC236}">
                <a16:creationId xmlns:a16="http://schemas.microsoft.com/office/drawing/2014/main" id="{9B8EF0BA-9322-4A0C-72BE-555FEA61A646}"/>
              </a:ext>
            </a:extLst>
          </p:cNvPr>
          <p:cNvSpPr/>
          <p:nvPr>
            <p:custDataLst>
              <p:tags r:id="rId4"/>
            </p:custDataLst>
          </p:nvPr>
        </p:nvSpPr>
        <p:spPr>
          <a:xfrm>
            <a:off x="342900" y="1285875"/>
            <a:ext cx="3441103" cy="291440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solidFill>
                  <a:schemeClr val="tx1"/>
                </a:solidFill>
              </a:rPr>
              <a:t>Constant weighting assigns a fixed α, usually 0.5, equally weighting historical (TT) and real-time (PT) data.
Linear weighting decreases α linearly from 1 to 0 as shipment progresses, shifting weight from TT to PT.
Polynomial weighting uses a parameter ⟨TT⟩ controlling average TT weight, allowing flexible decay shapes for α(τ).
Optimization of ⟨TT⟩ minimizes prediction error, adapting weighting to shipment variability per site–carrier pair.
Optimized polynomial weighting improves accuracy by balancing historical and real-time components dynamically.</a:t>
            </a:r>
          </a:p>
        </p:txBody>
      </p:sp>
      <p:sp>
        <p:nvSpPr>
          <p:cNvPr id="9" name="Text Placeholder 1">
            <a:extLst>
              <a:ext uri="{FF2B5EF4-FFF2-40B4-BE49-F238E27FC236}">
                <a16:creationId xmlns:a16="http://schemas.microsoft.com/office/drawing/2014/main" id="{462367B9-C0C6-90A2-8440-9FAEA3FCB664}"/>
              </a:ext>
            </a:extLst>
          </p:cNvPr>
          <p:cNvSpPr txBox="1">
            <a:spLocks/>
          </p:cNvSpPr>
          <p:nvPr>
            <p:custDataLst>
              <p:tags r:id="rId5"/>
            </p:custDataLst>
          </p:nvPr>
        </p:nvSpPr>
        <p:spPr>
          <a:xfrm>
            <a:off x="3880533" y="996255"/>
            <a:ext cx="4918186" cy="288036"/>
          </a:xfrm>
          <a:prstGeom prst="rect">
            <a:avLst/>
          </a:prstGeom>
          <a:solidFill>
            <a:schemeClr val="accent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Weighting Factor Functions and Optimization</a:t>
            </a:r>
          </a:p>
        </p:txBody>
      </p:sp>
      <p:graphicFrame>
        <p:nvGraphicFramePr>
          <p:cNvPr id="10" name="Content Placeholder 8">
            <a:extLst>
              <a:ext uri="{FF2B5EF4-FFF2-40B4-BE49-F238E27FC236}">
                <a16:creationId xmlns:a16="http://schemas.microsoft.com/office/drawing/2014/main" id="{C9020517-C139-BAE8-6310-A5F792FDFC4D}"/>
              </a:ext>
            </a:extLst>
          </p:cNvPr>
          <p:cNvGraphicFramePr>
            <a:graphicFrameLocks/>
          </p:cNvGraphicFramePr>
          <p:nvPr>
            <p:custDataLst>
              <p:tags r:id="rId6"/>
            </p:custDataLst>
          </p:nvPr>
        </p:nvGraphicFramePr>
        <p:xfrm>
          <a:off x="3880821" y="1284215"/>
          <a:ext cx="4922662" cy="2806380"/>
        </p:xfrm>
        <a:graphic>
          <a:graphicData uri="http://schemas.openxmlformats.org/drawingml/2006/chart">
            <c:chart xmlns:c="http://schemas.openxmlformats.org/drawingml/2006/chart" xmlns:r="http://schemas.openxmlformats.org/officeDocument/2006/relationships" r:id="rId16"/>
          </a:graphicData>
        </a:graphic>
      </p:graphicFrame>
      <p:sp>
        <p:nvSpPr>
          <p:cNvPr id="11" name="Rectangle 10">
            <a:extLst>
              <a:ext uri="{FF2B5EF4-FFF2-40B4-BE49-F238E27FC236}">
                <a16:creationId xmlns:a16="http://schemas.microsoft.com/office/drawing/2014/main" id="{6BBDDEC1-AA0D-C17B-012C-467B567ED31D}"/>
              </a:ext>
            </a:extLst>
          </p:cNvPr>
          <p:cNvSpPr/>
          <p:nvPr>
            <p:custDataLst>
              <p:tags r:id="rId7"/>
            </p:custDataLst>
          </p:nvPr>
        </p:nvSpPr>
        <p:spPr>
          <a:xfrm>
            <a:off x="5747002" y="2161054"/>
            <a:ext cx="1829072" cy="526389"/>
          </a:xfrm>
          <a:prstGeom prst="rect">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68580" tIns="68580" rIns="68580" bIns="68580" rtlCol="0" anchor="ctr">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Aft>
                <a:spcPts val="900"/>
              </a:spcAft>
            </a:pPr>
            <a:r>
              <a:rPr lang="en-US" sz="900" noProof="1">
                <a:solidFill>
                  <a:schemeClr val="accent3"/>
                </a:solidFill>
              </a:rPr>
              <a:t>Optimized polynomial weighting dynamically balances historical &amp; real-time estimates.</a:t>
            </a:r>
          </a:p>
        </p:txBody>
      </p:sp>
      <p:sp>
        <p:nvSpPr>
          <p:cNvPr id="12" name="Google Shape;10527;p9415">
            <a:extLst>
              <a:ext uri="{FF2B5EF4-FFF2-40B4-BE49-F238E27FC236}">
                <a16:creationId xmlns:a16="http://schemas.microsoft.com/office/drawing/2014/main" id="{A6D0CA2A-B9C8-FD4D-A317-D466F1B68BF2}"/>
              </a:ext>
            </a:extLst>
          </p:cNvPr>
          <p:cNvSpPr txBox="1"/>
          <p:nvPr>
            <p:custDataLst>
              <p:tags r:id="rId8"/>
            </p:custDataLst>
          </p:nvPr>
        </p:nvSpPr>
        <p:spPr>
          <a:xfrm>
            <a:off x="342900" y="996254"/>
            <a:ext cx="3441103"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Weighting Factor Functions</a:t>
            </a:r>
          </a:p>
        </p:txBody>
      </p:sp>
      <p:sp>
        <p:nvSpPr>
          <p:cNvPr id="2" name="Text Placeholder 3">
            <a:extLst>
              <a:ext uri="{FF2B5EF4-FFF2-40B4-BE49-F238E27FC236}">
                <a16:creationId xmlns:a16="http://schemas.microsoft.com/office/drawing/2014/main" id="{6F8DB864-807D-9AB5-C319-A2D4E81DCB9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cxnSp>
        <p:nvCxnSpPr>
          <p:cNvPr id="4" name="Google Shape;559;p88">
            <a:extLst>
              <a:ext uri="{FF2B5EF4-FFF2-40B4-BE49-F238E27FC236}">
                <a16:creationId xmlns:a16="http://schemas.microsoft.com/office/drawing/2014/main" id="{6B08DE3F-6EAA-BA99-4F1A-87A50F7BD0D2}"/>
              </a:ext>
            </a:extLst>
          </p:cNvPr>
          <p:cNvCxnSpPr>
            <a:cxnSpLocks/>
          </p:cNvCxnSpPr>
          <p:nvPr/>
        </p:nvCxnSpPr>
        <p:spPr>
          <a:xfrm>
            <a:off x="345283" y="4201846"/>
            <a:ext cx="8455817" cy="0"/>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D42CA4B7-B254-AED5-0B2C-C8DBFDC58987}"/>
              </a:ext>
            </a:extLst>
          </p:cNvPr>
          <p:cNvSpPr txBox="1">
            <a:spLocks/>
          </p:cNvSpPr>
          <p:nvPr>
            <p:custDataLst>
              <p:tags r:id="rId10"/>
            </p:custDataLst>
          </p:nvPr>
        </p:nvSpPr>
        <p:spPr>
          <a:xfrm>
            <a:off x="342900" y="4205079"/>
            <a:ext cx="8458200" cy="463153"/>
          </a:xfrm>
          <a:prstGeom prst="rect">
            <a:avLst/>
          </a:prstGeom>
          <a:noFill/>
        </p:spPr>
        <p:txBody>
          <a:bodyPr vert="horz" lIns="0" tIns="68580" rIns="68580" bIns="68580" rtlCol="0" anchor="ctr">
            <a:normAutofit fontScale="85000"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172641">
              <a:lnSpc>
                <a:spcPct val="110000"/>
              </a:lnSpc>
            </a:pPr>
            <a:r>
              <a:rPr lang="en-US" sz="975" noProof="1">
                <a:solidFill>
                  <a:schemeClr val="accent3"/>
                </a:solidFill>
              </a:rPr>
              <a:t>The weighting factor α balances historical shipment time estimates (TT) and real-time path-based predictions (PT) in the TFST indicator. Constant, linear, and polynomial functions allow flexible adaptation to shipment progress. Optimizing polynomial parameters improves accuracy by adjusting reliance on historical vs. real-time data based on shipment variability.</a:t>
            </a:r>
          </a:p>
        </p:txBody>
      </p:sp>
      <p:sp>
        <p:nvSpPr>
          <p:cNvPr id="8" name="Triangle 7">
            <a:extLst>
              <a:ext uri="{FF2B5EF4-FFF2-40B4-BE49-F238E27FC236}">
                <a16:creationId xmlns:a16="http://schemas.microsoft.com/office/drawing/2014/main" id="{CD31E78D-6BFF-D3C3-4777-0B0AC25F7493}"/>
              </a:ext>
            </a:extLst>
          </p:cNvPr>
          <p:cNvSpPr/>
          <p:nvPr/>
        </p:nvSpPr>
        <p:spPr>
          <a:xfrm rot="5400000">
            <a:off x="315468" y="4314962"/>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pSp>
        <p:nvGrpSpPr>
          <p:cNvPr id="13" name="Group 12">
            <a:extLst>
              <a:ext uri="{FF2B5EF4-FFF2-40B4-BE49-F238E27FC236}">
                <a16:creationId xmlns:a16="http://schemas.microsoft.com/office/drawing/2014/main" id="{87B08782-8CDE-A88F-97BF-B115674A4D6C}"/>
              </a:ext>
            </a:extLst>
          </p:cNvPr>
          <p:cNvGrpSpPr/>
          <p:nvPr>
            <p:custDataLst>
              <p:tags r:id="rId11"/>
            </p:custDataLst>
          </p:nvPr>
        </p:nvGrpSpPr>
        <p:grpSpPr>
          <a:xfrm>
            <a:off x="7080452" y="121963"/>
            <a:ext cx="1932109" cy="976146"/>
            <a:chOff x="5326996" y="628184"/>
            <a:chExt cx="2576145" cy="1301528"/>
          </a:xfrm>
        </p:grpSpPr>
        <p:sp>
          <p:nvSpPr>
            <p:cNvPr id="14" name="Rounded Rectangle 13">
              <a:extLst>
                <a:ext uri="{FF2B5EF4-FFF2-40B4-BE49-F238E27FC236}">
                  <a16:creationId xmlns:a16="http://schemas.microsoft.com/office/drawing/2014/main" id="{A3BC6E27-7ED4-2979-FB1A-C9FA5CE521A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5" name="Graphic 14">
              <a:extLst>
                <a:ext uri="{FF2B5EF4-FFF2-40B4-BE49-F238E27FC236}">
                  <a16:creationId xmlns:a16="http://schemas.microsoft.com/office/drawing/2014/main" id="{841B1DDB-F8B7-A664-0701-2B39E7B8E8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6" name="Freeform 15">
              <a:extLst>
                <a:ext uri="{FF2B5EF4-FFF2-40B4-BE49-F238E27FC236}">
                  <a16:creationId xmlns:a16="http://schemas.microsoft.com/office/drawing/2014/main" id="{DB45E8DF-ECEE-8830-AEEE-582B021534B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7" name="TextBox 16">
            <a:extLst>
              <a:ext uri="{FF2B5EF4-FFF2-40B4-BE49-F238E27FC236}">
                <a16:creationId xmlns:a16="http://schemas.microsoft.com/office/drawing/2014/main" id="{FEEA29B3-2C24-2E58-0B60-311861B812F8}"/>
              </a:ext>
            </a:extLst>
          </p:cNvPr>
          <p:cNvSpPr txBox="1"/>
          <p:nvPr>
            <p:custDataLst>
              <p:tags r:id="rId12"/>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Customize the chart with your own shipment progress data and highlight the optimal weighting factor for your supply chain's variability.</a:t>
            </a:r>
          </a:p>
        </p:txBody>
      </p:sp>
    </p:spTree>
    <p:custDataLst>
      <p:tags r:id="rId1"/>
    </p:custDataLst>
    <p:extLst>
      <p:ext uri="{BB962C8B-B14F-4D97-AF65-F5344CB8AC3E}">
        <p14:creationId xmlns:p14="http://schemas.microsoft.com/office/powerpoint/2010/main" val="2894161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Implementation</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1397881" y="841068"/>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Overall Residence Index (ORI) measures processing times at intermediate facilities using differences in consecutive tracking event timestamps.
Due to limited data, ORI distributions are approximated by descriptive statistics rather than fitted models.
The Overall Transit Index (OTI) quantifies travel times between locations, derived from timestamp differences of consecutive events at distinct nodes.
Outlier removal through interquartile range filtering improves data quality for both ORI and OTI computations.</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342900" y="841068"/>
            <a:ext cx="1054982"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Residence and Transit Indices</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1397881" y="2217842"/>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Traffic Meta Index (TMI) incorporates real-time traffic data normalized between 0 (no congestion) and 1 (extreme congestion).
Transportation mode is heuristically inferred using geodesic distance and average speed thresholds to ensure TMI relevance only for road transport.
The Weather Meta Index (WMI) scores adverse weather impacts based on categorical weather conditions and temperature using heuristic scoring functions.
Route-level WMI is computed via interpolation of weather scores along the path, with the maximum score used to represent severity.</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342900" y="2217842"/>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Traffic and Weather Meta Indices</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a:off x="342900" y="2180965"/>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649810" y="257175"/>
            <a:ext cx="2237015" cy="4629150"/>
          </a:xfrm>
          <a:prstGeom prst="rect">
            <a:avLst/>
          </a:prstGeom>
          <a:solidFill>
            <a:schemeClr val="bg2"/>
          </a:solidFill>
        </p:spPr>
        <p:txBody>
          <a:bodyPr vert="horz" lIns="342900" tIns="68580" rIns="27432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The implementation of realtime indicators integrates historical data with dynamic inputs such as traffic, weather, and shipment progress. Key components include the Overall Residence Index (ORI) and Overall Transit Index (OTI), which quantify processing and transit times, the Traffic and Weather Meta Indices (TMI and WMI) that incorporate external conditions, and a machine learning-based Dynamic Route Time (DRT) model that refines travel time estimates, enhancing prediction accuracy under operational variability.</a:t>
            </a: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1397881" y="3594616"/>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DRT implementation uses features including geodesic distance, historical route time, and real-time traffic and weather indices to predict travel durations.
The model employs XGBoost regression tuned with training data augmented through route concatenation to improve generalization.
Interval estimates for DRT are derived from prediction errors using the Mean Absolute Percentage Error (MAPE) to produce uncertainty bounds.
Current implementation uses a heuristic multiplicative interval; advanced methods like quantile regression are planned for future refinement.</a:t>
            </a:r>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342899" y="3594616"/>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Dynamic Route Time (DRT) Machine Learning Model</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342900" y="3557738"/>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F56D8A-7C20-A623-62FC-AD4B8109BDBA}"/>
              </a:ext>
            </a:extLst>
          </p:cNvPr>
          <p:cNvGrpSpPr/>
          <p:nvPr>
            <p:custDataLst>
              <p:tags r:id="rId12"/>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6577D04B-827D-980B-F22C-1077FEEA0F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AB71FB2-6885-9E8C-2BF5-90D4A966E7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4" name="Freeform 13">
              <a:extLst>
                <a:ext uri="{FF2B5EF4-FFF2-40B4-BE49-F238E27FC236}">
                  <a16:creationId xmlns:a16="http://schemas.microsoft.com/office/drawing/2014/main" id="{AAF41FA2-033F-D04E-D750-A1130873F5E8}"/>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B93E9275-39C2-6115-62A4-109AA3DCDD2F}"/>
              </a:ext>
            </a:extLst>
          </p:cNvPr>
          <p:cNvSpPr txBox="1"/>
          <p:nvPr>
            <p:custDataLst>
              <p:tags r:id="rId13"/>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Include brief examples of how traffic congestion or weather events can impact shipment times to make the technical content relatable and emphasize real-world application.</a:t>
            </a:r>
          </a:p>
        </p:txBody>
      </p:sp>
    </p:spTree>
    <p:custDataLst>
      <p:tags r:id="rId1"/>
    </p:custDataLst>
    <p:extLst>
      <p:ext uri="{BB962C8B-B14F-4D97-AF65-F5344CB8AC3E}">
        <p14:creationId xmlns:p14="http://schemas.microsoft.com/office/powerpoint/2010/main" val="3966949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D878E-617F-E340-7F6D-1326BE5CBC3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A67B87-7F92-DB6F-12F2-65CFBE7A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B9BE9D-5053-FCC9-DE56-8E2B75DED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77D4BB-4AD5-D57E-4B2C-FDDA3C0C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E52D5-690D-8A0C-0BD1-EEB1164C2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B9A8F4-43EB-5B1B-9539-49E8E1C17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93FEB8-9CF1-6DE6-C4CE-329DAEEF879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err="1">
                <a:solidFill>
                  <a:srgbClr val="FFFFFF"/>
                </a:solidFill>
              </a:rPr>
              <a:t>Protoype</a:t>
            </a:r>
            <a:r>
              <a:rPr lang="en-US" sz="3600" dirty="0">
                <a:solidFill>
                  <a:srgbClr val="FFFFFF"/>
                </a:solidFill>
              </a:rPr>
              <a:t> &amp; Results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0C5B7B18-03F8-AC29-9538-2F2E1B40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0ED136-86B0-D126-8F48-26E517BF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621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FAA1-7B97-4B53-2524-91363EAB9BEC}"/>
            </a:ext>
          </a:extLst>
        </p:cNvPr>
        <p:cNvGrpSpPr/>
        <p:nvPr/>
      </p:nvGrpSpPr>
      <p:grpSpPr>
        <a:xfrm>
          <a:off x="0" y="0"/>
          <a:ext cx="0" cy="0"/>
          <a:chOff x="0" y="0"/>
          <a:chExt cx="0" cy="0"/>
        </a:xfrm>
      </p:grpSpPr>
      <p:sp>
        <p:nvSpPr>
          <p:cNvPr id="6" name="Google Shape;10527;p9415">
            <a:extLst>
              <a:ext uri="{FF2B5EF4-FFF2-40B4-BE49-F238E27FC236}">
                <a16:creationId xmlns:a16="http://schemas.microsoft.com/office/drawing/2014/main" id="{82B1E47E-01EA-3E84-4D15-85422749CE50}"/>
              </a:ext>
            </a:extLst>
          </p:cNvPr>
          <p:cNvSpPr txBox="1"/>
          <p:nvPr>
            <p:custDataLst>
              <p:tags r:id="rId2"/>
            </p:custDataLst>
          </p:nvPr>
        </p:nvSpPr>
        <p:spPr>
          <a:xfrm>
            <a:off x="358376" y="969263"/>
            <a:ext cx="2743200" cy="288036"/>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Relational Data Model</a:t>
            </a:r>
          </a:p>
        </p:txBody>
      </p:sp>
      <p:graphicFrame>
        <p:nvGraphicFramePr>
          <p:cNvPr id="5" name="think-cell data - do not delete" hidden="1">
            <a:extLst>
              <a:ext uri="{FF2B5EF4-FFF2-40B4-BE49-F238E27FC236}">
                <a16:creationId xmlns:a16="http://schemas.microsoft.com/office/drawing/2014/main" id="{04C43F0B-FE13-94A3-3B4C-694562F64EC6}"/>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04C43F0B-FE13-94A3-3B4C-694562F64EC6}"/>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24D485-912F-F171-7147-13EEFD051C9F}"/>
              </a:ext>
            </a:extLst>
          </p:cNvPr>
          <p:cNvSpPr>
            <a:spLocks noGrp="1"/>
          </p:cNvSpPr>
          <p:nvPr>
            <p:ph type="title"/>
            <p:custDataLst>
              <p:tags r:id="rId4"/>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Prototype Architecture</a:t>
            </a:r>
          </a:p>
        </p:txBody>
      </p:sp>
      <p:sp>
        <p:nvSpPr>
          <p:cNvPr id="7" name="Google Shape;703;p114">
            <a:extLst>
              <a:ext uri="{FF2B5EF4-FFF2-40B4-BE49-F238E27FC236}">
                <a16:creationId xmlns:a16="http://schemas.microsoft.com/office/drawing/2014/main" id="{4F8CCD4B-17E9-859F-3DD6-630379FB7E18}"/>
              </a:ext>
            </a:extLst>
          </p:cNvPr>
          <p:cNvSpPr txBox="1"/>
          <p:nvPr>
            <p:custDataLst>
              <p:tags r:id="rId5"/>
            </p:custDataLst>
          </p:nvPr>
        </p:nvSpPr>
        <p:spPr>
          <a:xfrm>
            <a:off x="34289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data model stores raw measurements and computed indicators within a flexible relational schema, enabling easy updates and recalculations as new data or methods become available.</a:t>
            </a:r>
          </a:p>
        </p:txBody>
      </p:sp>
      <p:sp>
        <p:nvSpPr>
          <p:cNvPr id="17" name="Google Shape;703;p114">
            <a:extLst>
              <a:ext uri="{FF2B5EF4-FFF2-40B4-BE49-F238E27FC236}">
                <a16:creationId xmlns:a16="http://schemas.microsoft.com/office/drawing/2014/main" id="{213734C3-BFEB-A20F-DD9D-D748DFFC38BB}"/>
              </a:ext>
            </a:extLst>
          </p:cNvPr>
          <p:cNvSpPr txBox="1"/>
          <p:nvPr>
            <p:custDataLst>
              <p:tags r:id="rId6"/>
            </p:custDataLst>
          </p:nvPr>
        </p:nvSpPr>
        <p:spPr>
          <a:xfrm>
            <a:off x="320813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system utilizes AWS Lambda functions and layers to modularize components such as graph management, indicator computation, machine learning inference, and external API interactions, ensuring scalability and maintainability.</a:t>
            </a:r>
          </a:p>
        </p:txBody>
      </p:sp>
      <p:sp>
        <p:nvSpPr>
          <p:cNvPr id="18" name="Google Shape;10527;p9415">
            <a:extLst>
              <a:ext uri="{FF2B5EF4-FFF2-40B4-BE49-F238E27FC236}">
                <a16:creationId xmlns:a16="http://schemas.microsoft.com/office/drawing/2014/main" id="{4C0B0EA8-184B-E8BE-422D-1BF62FF5126D}"/>
              </a:ext>
            </a:extLst>
          </p:cNvPr>
          <p:cNvSpPr txBox="1"/>
          <p:nvPr>
            <p:custDataLst>
              <p:tags r:id="rId7"/>
            </p:custDataLst>
          </p:nvPr>
        </p:nvSpPr>
        <p:spPr>
          <a:xfrm>
            <a:off x="3208139"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AWS Lambda-Based Architecture</a:t>
            </a:r>
          </a:p>
        </p:txBody>
      </p:sp>
      <p:sp>
        <p:nvSpPr>
          <p:cNvPr id="19" name="Google Shape;703;p114">
            <a:extLst>
              <a:ext uri="{FF2B5EF4-FFF2-40B4-BE49-F238E27FC236}">
                <a16:creationId xmlns:a16="http://schemas.microsoft.com/office/drawing/2014/main" id="{14DBA0D8-08D0-6F64-BA10-FEC6D924F3FE}"/>
              </a:ext>
            </a:extLst>
          </p:cNvPr>
          <p:cNvSpPr txBox="1"/>
          <p:nvPr>
            <p:custDataLst>
              <p:tags r:id="rId8"/>
            </p:custDataLst>
          </p:nvPr>
        </p:nvSpPr>
        <p:spPr>
          <a:xfrm>
            <a:off x="6057900"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Model hyperparameters are centrally stored in a configuration database, allowing dynamic tuning of model settings such as weighting factors, confidence thresholds, and path extraction limits via an intuitive dashboard.</a:t>
            </a:r>
          </a:p>
        </p:txBody>
      </p:sp>
      <p:sp>
        <p:nvSpPr>
          <p:cNvPr id="20" name="Google Shape;10527;p9415">
            <a:extLst>
              <a:ext uri="{FF2B5EF4-FFF2-40B4-BE49-F238E27FC236}">
                <a16:creationId xmlns:a16="http://schemas.microsoft.com/office/drawing/2014/main" id="{58D1BE8B-3F7D-B56F-0506-FC00D270825D}"/>
              </a:ext>
            </a:extLst>
          </p:cNvPr>
          <p:cNvSpPr txBox="1"/>
          <p:nvPr>
            <p:custDataLst>
              <p:tags r:id="rId9"/>
            </p:custDataLst>
          </p:nvPr>
        </p:nvSpPr>
        <p:spPr>
          <a:xfrm>
            <a:off x="6057900"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Hyperparameter Management</a:t>
            </a:r>
          </a:p>
        </p:txBody>
      </p:sp>
      <p:sp>
        <p:nvSpPr>
          <p:cNvPr id="2" name="Text Placeholder 3">
            <a:extLst>
              <a:ext uri="{FF2B5EF4-FFF2-40B4-BE49-F238E27FC236}">
                <a16:creationId xmlns:a16="http://schemas.microsoft.com/office/drawing/2014/main" id="{7219CC8D-2A65-DC4D-19F5-F9A05D5C2073}"/>
              </a:ext>
            </a:extLst>
          </p:cNvPr>
          <p:cNvSpPr txBox="1">
            <a:spLocks/>
          </p:cNvSpPr>
          <p:nvPr>
            <p:custDataLst>
              <p:tags r:id="rId10"/>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8" name="Text Placeholder 4">
            <a:extLst>
              <a:ext uri="{FF2B5EF4-FFF2-40B4-BE49-F238E27FC236}">
                <a16:creationId xmlns:a16="http://schemas.microsoft.com/office/drawing/2014/main" id="{179AEC69-88AB-C377-3179-4C7A95D665ED}"/>
              </a:ext>
            </a:extLst>
          </p:cNvPr>
          <p:cNvSpPr txBox="1">
            <a:spLocks/>
          </p:cNvSpPr>
          <p:nvPr>
            <p:custDataLst>
              <p:tags r:id="rId11"/>
            </p:custDataLst>
          </p:nvPr>
        </p:nvSpPr>
        <p:spPr>
          <a:xfrm>
            <a:off x="342900" y="4337446"/>
            <a:ext cx="8458200" cy="463153"/>
          </a:xfrm>
          <a:prstGeom prst="rect">
            <a:avLst/>
          </a:prstGeom>
          <a:solidFill>
            <a:schemeClr val="bg2"/>
          </a:solidFill>
        </p:spPr>
        <p:txBody>
          <a:bodyPr vert="horz" lIns="68580" tIns="68580" rIns="6858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938" noProof="1">
                <a:solidFill>
                  <a:schemeClr val="accent3"/>
                </a:solidFill>
              </a:rPr>
              <a:t>The prototype leverages a flexible relational data model and a modular AWS Lambda-based architecture to deliver scalable, maintainable, and configurable supply chain delay predictions.</a:t>
            </a:r>
          </a:p>
        </p:txBody>
      </p:sp>
      <p:pic>
        <p:nvPicPr>
          <p:cNvPr id="9" name="Picture 8" descr="image_0">
            <a:extLst>
              <a:ext uri="{FF2B5EF4-FFF2-40B4-BE49-F238E27FC236}">
                <a16:creationId xmlns:a16="http://schemas.microsoft.com/office/drawing/2014/main" id="{1BB47316-53EF-7065-8912-6D4E14C88369}"/>
              </a:ext>
            </a:extLst>
          </p:cNvPr>
          <p:cNvPicPr>
            <a:picLocks noChangeAspect="1" noChangeArrowheads="1"/>
          </p:cNvPicPr>
          <p:nvPr>
            <p:custDataLst>
              <p:tags r:id="rId12"/>
            </p:custDataLst>
          </p:nvPr>
        </p:nvPicPr>
        <p:blipFill rotWithShape="1">
          <a:blip r:embed="rId20" cstate="screen">
            <a:extLst>
              <a:ext uri="{28A0092B-C50C-407E-A947-70E740481C1C}">
                <a14:useLocalDpi xmlns:a14="http://schemas.microsoft.com/office/drawing/2010/main"/>
              </a:ext>
            </a:extLst>
          </a:blip>
          <a:srcRect l="5329" r="5329"/>
          <a:stretch/>
        </p:blipFill>
        <p:spPr bwMode="auto">
          <a:xfrm>
            <a:off x="354509" y="1264986"/>
            <a:ext cx="2731590" cy="203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9E6900-8096-9FF7-5288-D7744FEB1847}"/>
              </a:ext>
            </a:extLst>
          </p:cNvPr>
          <p:cNvPicPr>
            <a:picLocks noChangeAspect="1" noChangeArrowheads="1"/>
          </p:cNvPicPr>
          <p:nvPr>
            <p:custDataLst>
              <p:tags r:id="rId13"/>
            </p:custDataLst>
          </p:nvPr>
        </p:nvPicPr>
        <p:blipFill rotWithShape="1">
          <a:blip r:embed="rId21" cstate="screen">
            <a:extLst>
              <a:ext uri="{28A0092B-C50C-407E-A947-70E740481C1C}">
                <a14:useLocalDpi xmlns:a14="http://schemas.microsoft.com/office/drawing/2010/main"/>
              </a:ext>
            </a:extLst>
          </a:blip>
          <a:srcRect l="5329" r="5329"/>
          <a:stretch/>
        </p:blipFill>
        <p:spPr bwMode="auto">
          <a:xfrm>
            <a:off x="3208139"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A8F5F5-FF6A-AE7C-8E12-C4C52BA130B8}"/>
              </a:ext>
            </a:extLst>
          </p:cNvPr>
          <p:cNvPicPr>
            <a:picLocks noChangeAspect="1" noChangeArrowheads="1"/>
          </p:cNvPicPr>
          <p:nvPr>
            <p:custDataLst>
              <p:tags r:id="rId14"/>
            </p:custDataLst>
          </p:nvPr>
        </p:nvPicPr>
        <p:blipFill rotWithShape="1">
          <a:blip r:embed="rId22" cstate="screen">
            <a:extLst>
              <a:ext uri="{28A0092B-C50C-407E-A947-70E740481C1C}">
                <a14:useLocalDpi xmlns:a14="http://schemas.microsoft.com/office/drawing/2010/main"/>
              </a:ext>
            </a:extLst>
          </a:blip>
          <a:srcRect l="5329" r="5329"/>
          <a:stretch/>
        </p:blipFill>
        <p:spPr bwMode="auto">
          <a:xfrm>
            <a:off x="6057900"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777746-2B89-C43A-ED54-E2859F570618}"/>
              </a:ext>
            </a:extLst>
          </p:cNvPr>
          <p:cNvGrpSpPr/>
          <p:nvPr>
            <p:custDataLst>
              <p:tags r:id="rId15"/>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E53EEEF6-2421-6C3D-7F6F-E2D765EA451F}"/>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032E5EF-37F2-DD28-BE4A-BF5EB24DD1A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7D0B7048-2029-A8D5-BF0B-F67FC9FCB135}"/>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79E72EBB-D5BA-0BEE-15FD-F21D490B9770}"/>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Use detailed architectural diagrams or flowcharts of your prototype system to enhance audience understanding and engagement.</a:t>
            </a:r>
          </a:p>
        </p:txBody>
      </p:sp>
    </p:spTree>
    <p:custDataLst>
      <p:tags r:id="rId1"/>
    </p:custDataLst>
    <p:extLst>
      <p:ext uri="{BB962C8B-B14F-4D97-AF65-F5344CB8AC3E}">
        <p14:creationId xmlns:p14="http://schemas.microsoft.com/office/powerpoint/2010/main" val="2895850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5BB4A-1EF0-1866-E5D9-CD84F2EF62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E6CC9C-2FF0-17E0-DF4B-BB06D8C3E4A6}"/>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2ECE44AE-5166-D111-24AE-1B9FE1D2BC21}"/>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A6477FD-FA9D-1754-467F-10B179A69A6A}"/>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Evaluation Results and Findings</a:t>
            </a:r>
          </a:p>
        </p:txBody>
      </p:sp>
      <p:sp>
        <p:nvSpPr>
          <p:cNvPr id="2" name="Text Placeholder 3">
            <a:extLst>
              <a:ext uri="{FF2B5EF4-FFF2-40B4-BE49-F238E27FC236}">
                <a16:creationId xmlns:a16="http://schemas.microsoft.com/office/drawing/2014/main" id="{9AFD34B8-B29C-2059-8C41-BC1FB103663D}"/>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17" name="Text Placeholder 4">
            <a:extLst>
              <a:ext uri="{FF2B5EF4-FFF2-40B4-BE49-F238E27FC236}">
                <a16:creationId xmlns:a16="http://schemas.microsoft.com/office/drawing/2014/main" id="{B5E3AF68-79DA-7CC0-28E2-27CE8D7590F8}"/>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48756FAB-4BF3-86CE-0316-7A4D2D6CF087}"/>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8A0E3C85-A4FB-EED8-BC5C-196CC093CFE9}"/>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DE0A3B05-0348-873D-0D25-2B9FEDBFB28B}"/>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494919A9-EF97-048D-91CD-CA9E2226DE04}"/>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3CA0F773-3353-D4DA-A30C-B1FCECB3259C}"/>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2110FCFD-F2C0-6587-3B96-B98B2AD68ADE}"/>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77C721CD-3633-F62C-BE3C-DBFFA056E739}"/>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40EC29D1-EE51-0AC8-9AD4-6A49EE08D37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1138100C-ADE0-273A-ED0E-C679123455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A312C6B5-4D36-E2E3-9797-EEEFB70D4CA4}"/>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2B036311-5C26-51F8-5BC2-25751B114E20}"/>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1100173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340B8E-4F3B-6EC4-684F-DE25CFE5DAB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7B71F-C95B-CE88-8BA6-EF91CC574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48CE2D-5085-47DB-B640-03F56DB9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DB5613-ADF6-71F0-B999-EE66DD3B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027F13-8D74-1643-FF4C-F18A7454E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A1B3A8-FACA-78F5-97BD-063CC01C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F972D06-0C49-2507-C9D8-2EDC40BEE85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Conclusion</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464EF8E9-0473-F282-8D8F-2EA29FDE1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61A744-E111-BEEC-FF93-06994C30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036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35D3-20D8-0B4F-E28E-31DD18BDF63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5883B42-84F2-27D2-AC9B-F28AAD80F892}"/>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312A72A3-70DF-2BEE-A499-0B415B05C2D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E3E7B22-50C0-229C-E60E-98FB7E6665F3}"/>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Conclusions and Future Developments</a:t>
            </a:r>
          </a:p>
        </p:txBody>
      </p:sp>
      <p:sp>
        <p:nvSpPr>
          <p:cNvPr id="2" name="Text Placeholder 3">
            <a:extLst>
              <a:ext uri="{FF2B5EF4-FFF2-40B4-BE49-F238E27FC236}">
                <a16:creationId xmlns:a16="http://schemas.microsoft.com/office/drawing/2014/main" id="{F73BE324-1CE3-6FCF-1EB6-7D8BDD959D1B}"/>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conclusion</a:t>
            </a:r>
          </a:p>
        </p:txBody>
      </p:sp>
      <p:sp>
        <p:nvSpPr>
          <p:cNvPr id="17" name="Text Placeholder 4">
            <a:extLst>
              <a:ext uri="{FF2B5EF4-FFF2-40B4-BE49-F238E27FC236}">
                <a16:creationId xmlns:a16="http://schemas.microsoft.com/office/drawing/2014/main" id="{2DF5FDDF-4CF2-9F56-DB18-4A96FF32680D}"/>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2ECD8D6D-8DEC-B9FC-6417-9F168DEE23E1}"/>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EC38946B-1103-9E08-2657-8D0660156C85}"/>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1089AB97-373D-88D0-28B2-0E0EE6FB03CA}"/>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20CE248A-EE95-04D3-3CAE-39B668358711}"/>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2E6148CB-68D6-4D07-6BFD-82405514C643}"/>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81BDB8F4-E809-D99D-BB4D-4F9AEED300D7}"/>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CCFDED8F-3198-A35F-9619-CE33082C50B8}"/>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3D0AE8B9-99C6-C5E4-08ED-FEEC477EFC47}"/>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F6679910-3DDF-4555-043D-4D7E64350F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F9883DAF-A1EC-A215-878C-EB63F2426A7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720A660A-EE45-03CA-AE1B-E0860BEE82D1}"/>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2865749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5EB6AE3-BD3E-FF03-AC80-8991E204EE75}"/>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kern="1200" dirty="0">
                <a:solidFill>
                  <a:srgbClr val="FFFFFF"/>
                </a:solidFill>
                <a:latin typeface="+mj-lt"/>
                <a:ea typeface="+mj-ea"/>
                <a:cs typeface="+mj-cs"/>
              </a:rPr>
              <a:t>M4ESTRO Project Overview</a:t>
            </a:r>
          </a:p>
        </p:txBody>
      </p:sp>
      <p:sp>
        <p:nvSpPr>
          <p:cNvPr id="9" name="Rectangle 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387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C8153-69C7-32BB-73F9-B93CD93E0B91}"/>
              </a:ext>
            </a:extLst>
          </p:cNvPr>
          <p:cNvSpPr>
            <a:spLocks noGrp="1"/>
          </p:cNvSpPr>
          <p:nvPr>
            <p:ph idx="1"/>
          </p:nvPr>
        </p:nvSpPr>
        <p:spPr/>
        <p:txBody>
          <a:bodyPr>
            <a:normAutofit/>
          </a:bodyPr>
          <a:lstStyle/>
          <a:p>
            <a:pPr marL="0" indent="0">
              <a:buNone/>
            </a:pPr>
            <a:r>
              <a:rPr lang="en-US" sz="1100" dirty="0"/>
              <a:t>L. R. Ford and D. R. Fulkerson, “Maximal flow through a network,” Cana-</a:t>
            </a:r>
            <a:r>
              <a:rPr lang="en-US" sz="1100" dirty="0" err="1"/>
              <a:t>dian</a:t>
            </a:r>
            <a:r>
              <a:rPr lang="en-US" sz="1100" dirty="0"/>
              <a:t> Journal of Mathematics, vol. 8, no. 3, pp. 399–404, 1956.</a:t>
            </a:r>
          </a:p>
          <a:p>
            <a:pPr marL="0" indent="0">
              <a:buNone/>
            </a:pPr>
            <a:r>
              <a:rPr lang="en-US" sz="1100" dirty="0"/>
              <a:t>J. R. Norris, Markov Chains. Cambridge University Press, 1998.</a:t>
            </a:r>
          </a:p>
          <a:p>
            <a:pPr marL="0" indent="0">
              <a:buNone/>
            </a:pPr>
            <a:r>
              <a:rPr lang="en-US" sz="1100" dirty="0"/>
              <a:t>G. Grimmett and D. </a:t>
            </a:r>
            <a:r>
              <a:rPr lang="en-US" sz="1100" dirty="0" err="1"/>
              <a:t>Stirzaker</a:t>
            </a:r>
            <a:r>
              <a:rPr lang="en-US" sz="1100" dirty="0"/>
              <a:t>, Probability and Random Processes, 3rd.Oxford University Press, 2001.</a:t>
            </a:r>
          </a:p>
          <a:p>
            <a:pPr marL="0" indent="0">
              <a:buNone/>
            </a:pPr>
            <a:r>
              <a:rPr lang="en-US" sz="1100" dirty="0"/>
              <a:t>A. V. Hill, J. M. Hays, and E. Naveh, “A model for optimal delivery </a:t>
            </a:r>
            <a:r>
              <a:rPr lang="en-US" sz="1100" dirty="0" err="1"/>
              <a:t>timeguarantees</a:t>
            </a:r>
            <a:r>
              <a:rPr lang="en-US" sz="1100" dirty="0"/>
              <a:t>,” Journal of service research, vol. 2, no. 3, pp. 254–264, 2000</a:t>
            </a:r>
          </a:p>
        </p:txBody>
      </p:sp>
      <p:sp>
        <p:nvSpPr>
          <p:cNvPr id="3" name="Title 2">
            <a:extLst>
              <a:ext uri="{FF2B5EF4-FFF2-40B4-BE49-F238E27FC236}">
                <a16:creationId xmlns:a16="http://schemas.microsoft.com/office/drawing/2014/main" id="{488D6EC1-BF1D-A621-322A-05DFF5C4A212}"/>
              </a:ext>
            </a:extLst>
          </p:cNvPr>
          <p:cNvSpPr>
            <a:spLocks noGrp="1"/>
          </p:cNvSpPr>
          <p:nvPr>
            <p:ph type="title"/>
          </p:nvPr>
        </p:nvSpPr>
        <p:spPr/>
        <p:txBody>
          <a:bodyPr>
            <a:normAutofit fontScale="90000"/>
          </a:bodyPr>
          <a:lstStyle/>
          <a:p>
            <a:r>
              <a:rPr lang="it-IT" dirty="0" err="1"/>
              <a:t>References</a:t>
            </a:r>
            <a:endParaRPr lang="en-US" dirty="0"/>
          </a:p>
        </p:txBody>
      </p:sp>
      <p:sp>
        <p:nvSpPr>
          <p:cNvPr id="4" name="Text Placeholder 3">
            <a:extLst>
              <a:ext uri="{FF2B5EF4-FFF2-40B4-BE49-F238E27FC236}">
                <a16:creationId xmlns:a16="http://schemas.microsoft.com/office/drawing/2014/main" id="{66AF5DCA-B37B-E87A-6B29-7F5A9DF08E20}"/>
              </a:ext>
            </a:extLst>
          </p:cNvPr>
          <p:cNvSpPr>
            <a:spLocks noGrp="1"/>
          </p:cNvSpPr>
          <p:nvPr>
            <p:ph type="body" sz="quarter" idx="14"/>
          </p:nvPr>
        </p:nvSpPr>
        <p:spPr/>
        <p:txBody>
          <a:bodyPr>
            <a:normAutofit/>
          </a:bodyPr>
          <a:lstStyle/>
          <a:p>
            <a:pPr marL="0" indent="0">
              <a:buNone/>
            </a:pPr>
            <a:r>
              <a:rPr lang="it-IT" sz="1000" dirty="0"/>
              <a:t>CONCLUSION</a:t>
            </a:r>
            <a:endParaRPr lang="en-US" sz="1000" dirty="0"/>
          </a:p>
        </p:txBody>
      </p:sp>
    </p:spTree>
    <p:extLst>
      <p:ext uri="{BB962C8B-B14F-4D97-AF65-F5344CB8AC3E}">
        <p14:creationId xmlns:p14="http://schemas.microsoft.com/office/powerpoint/2010/main" val="189432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6118A7-0E2D-61D2-27C1-47A8B5CCC5C5}"/>
              </a:ext>
            </a:extLst>
          </p:cNvPr>
          <p:cNvSpPr txBox="1">
            <a:spLocks/>
          </p:cNvSpPr>
          <p:nvPr>
            <p:custDataLst>
              <p:tags r:id="rId2"/>
            </p:custDataLst>
          </p:nvPr>
        </p:nvSpPr>
        <p:spPr>
          <a:xfrm>
            <a:off x="946065" y="1074157"/>
            <a:ext cx="7532917"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pPr>
            <a:r>
              <a:rPr lang="en-US" sz="1600" b="1" dirty="0">
                <a:solidFill>
                  <a:schemeClr val="accent2">
                    <a:lumMod val="50000"/>
                  </a:schemeClr>
                </a:solidFill>
              </a:rPr>
              <a:t>Disruptions</a:t>
            </a:r>
            <a:r>
              <a:rPr lang="en-US" sz="1600" dirty="0">
                <a:solidFill>
                  <a:schemeClr val="accent2">
                    <a:lumMod val="50000"/>
                  </a:schemeClr>
                </a:solidFill>
              </a:rPr>
              <a:t> are reshaping the manufacturing industry, revealing global </a:t>
            </a:r>
            <a:r>
              <a:rPr lang="en-US" sz="1600" b="1" dirty="0">
                <a:solidFill>
                  <a:schemeClr val="accent2">
                    <a:lumMod val="50000"/>
                  </a:schemeClr>
                </a:solidFill>
              </a:rPr>
              <a:t>supply</a:t>
            </a:r>
            <a:r>
              <a:rPr lang="en-US" sz="1600" dirty="0">
                <a:solidFill>
                  <a:schemeClr val="accent2">
                    <a:lumMod val="50000"/>
                  </a:schemeClr>
                </a:solidFill>
              </a:rPr>
              <a:t> </a:t>
            </a:r>
            <a:r>
              <a:rPr lang="en-US" sz="1600" b="1" dirty="0">
                <a:solidFill>
                  <a:schemeClr val="accent2">
                    <a:lumMod val="50000"/>
                  </a:schemeClr>
                </a:solidFill>
              </a:rPr>
              <a:t>chain</a:t>
            </a:r>
            <a:r>
              <a:rPr lang="en-US" sz="1600" dirty="0">
                <a:solidFill>
                  <a:schemeClr val="accent2">
                    <a:lumMod val="50000"/>
                  </a:schemeClr>
                </a:solidFill>
              </a:rPr>
              <a:t> vulnerabilities and highlighting the critical need for </a:t>
            </a:r>
            <a:r>
              <a:rPr lang="en-US" sz="1600" b="1" dirty="0">
                <a:solidFill>
                  <a:schemeClr val="accent2">
                    <a:lumMod val="50000"/>
                  </a:schemeClr>
                </a:solidFill>
              </a:rPr>
              <a:t>resilience</a:t>
            </a:r>
            <a:r>
              <a:rPr lang="en-US" sz="1600" dirty="0">
                <a:solidFill>
                  <a:schemeClr val="accent2">
                    <a:lumMod val="50000"/>
                  </a:schemeClr>
                </a:solidFill>
              </a:rPr>
              <a:t>.</a:t>
            </a:r>
            <a:endParaRPr lang="en-US" sz="1500" noProof="1">
              <a:solidFill>
                <a:schemeClr val="accent2">
                  <a:lumMod val="50000"/>
                </a:schemeClr>
              </a:solidFill>
            </a:endParaRPr>
          </a:p>
        </p:txBody>
      </p:sp>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Background &amp; Context</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6"/>
            </p:custDataLst>
          </p:nvPr>
        </p:nvSpPr>
        <p:spPr>
          <a:xfrm>
            <a:off x="946065" y="2407944"/>
            <a:ext cx="3826826" cy="2291770"/>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a:spcAft>
                <a:spcPts val="600"/>
              </a:spcAft>
              <a:buClrTx/>
            </a:pPr>
            <a:endParaRPr lang="en-US" sz="1200" dirty="0"/>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p>
          <a:p>
            <a:pPr marL="171450" indent="-171450">
              <a:spcAft>
                <a:spcPts val="600"/>
              </a:spcAft>
              <a:buClrTx/>
              <a:buFont typeface="Arial" panose="020B0604020202020204" pitchFamily="34" charset="0"/>
              <a:buChar char="•"/>
            </a:pP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50BCE6A8-F1DB-D0C8-1E58-4754B1322591}"/>
              </a:ext>
            </a:extLst>
          </p:cNvPr>
          <p:cNvSpPr txBox="1"/>
          <p:nvPr>
            <p:custDataLst>
              <p:tags r:id="rId7"/>
            </p:custDataLst>
          </p:nvPr>
        </p:nvSpPr>
        <p:spPr>
          <a:xfrm>
            <a:off x="946065"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Supply Chain Challenges</a:t>
            </a:r>
          </a:p>
        </p:txBody>
      </p:sp>
      <p:pic>
        <p:nvPicPr>
          <p:cNvPr id="25" name="Picture 24">
            <a:extLst>
              <a:ext uri="{FF2B5EF4-FFF2-40B4-BE49-F238E27FC236}">
                <a16:creationId xmlns:a16="http://schemas.microsoft.com/office/drawing/2014/main" id="{D9F66A9C-A5A5-5F67-A90B-3078A0B8688C}"/>
              </a:ext>
            </a:extLst>
          </p:cNvPr>
          <p:cNvPicPr>
            <a:picLocks noChangeAspect="1"/>
          </p:cNvPicPr>
          <p:nvPr/>
        </p:nvPicPr>
        <p:blipFill>
          <a:blip r:embed="rId12"/>
          <a:stretch>
            <a:fillRect/>
          </a:stretch>
        </p:blipFill>
        <p:spPr>
          <a:xfrm>
            <a:off x="5556446" y="2343630"/>
            <a:ext cx="2590027" cy="1725713"/>
          </a:xfrm>
          <a:prstGeom prst="rect">
            <a:avLst/>
          </a:prstGeom>
        </p:spPr>
      </p:pic>
    </p:spTree>
    <p:custDataLst>
      <p:tags r:id="rId1"/>
    </p:custDataLst>
    <p:extLst>
      <p:ext uri="{BB962C8B-B14F-4D97-AF65-F5344CB8AC3E}">
        <p14:creationId xmlns:p14="http://schemas.microsoft.com/office/powerpoint/2010/main" val="50406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20F8-01B5-8601-7EA1-441B74888043}"/>
            </a:ext>
          </a:extLst>
        </p:cNvPr>
        <p:cNvGrpSpPr/>
        <p:nvPr/>
      </p:nvGrpSpPr>
      <p:grpSpPr>
        <a:xfrm>
          <a:off x="0" y="0"/>
          <a:ext cx="0" cy="0"/>
          <a:chOff x="0" y="0"/>
          <a:chExt cx="0" cy="0"/>
        </a:xfrm>
      </p:grpSpPr>
      <p:pic>
        <p:nvPicPr>
          <p:cNvPr id="9" name="Picture 8" descr="image_0">
            <a:extLst>
              <a:ext uri="{FF2B5EF4-FFF2-40B4-BE49-F238E27FC236}">
                <a16:creationId xmlns:a16="http://schemas.microsoft.com/office/drawing/2014/main" id="{02BD6798-C009-035D-DD87-0895FF74E2B0}"/>
              </a:ext>
            </a:extLst>
          </p:cNvPr>
          <p:cNvPicPr>
            <a:picLocks noChangeAspect="1" noChangeArrowheads="1"/>
          </p:cNvPicPr>
          <p:nvPr>
            <p:custDataLst>
              <p:tags r:id="rId2"/>
            </p:custDataLst>
          </p:nvPr>
        </p:nvPicPr>
        <p:blipFill rotWithShape="1">
          <a:blip r:embed="rId15" cstate="screen">
            <a:extLst>
              <a:ext uri="{28A0092B-C50C-407E-A947-70E740481C1C}">
                <a14:useLocalDpi xmlns:a14="http://schemas.microsoft.com/office/drawing/2010/main"/>
              </a:ext>
            </a:extLst>
          </a:blip>
          <a:srcRect l="5329" r="5329"/>
          <a:stretch/>
        </p:blipFill>
        <p:spPr bwMode="auto">
          <a:xfrm>
            <a:off x="350643" y="944273"/>
            <a:ext cx="2731590" cy="203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4BAEC4-C50E-BB16-93B3-0233B9FFC35B}"/>
              </a:ext>
            </a:extLst>
          </p:cNvPr>
          <p:cNvPicPr>
            <a:picLocks noChangeAspect="1" noChangeArrowheads="1"/>
          </p:cNvPicPr>
          <p:nvPr>
            <p:custDataLst>
              <p:tags r:id="rId3"/>
            </p:custDataLst>
          </p:nvPr>
        </p:nvPicPr>
        <p:blipFill rotWithShape="1">
          <a:blip r:embed="rId16" cstate="screen">
            <a:extLst>
              <a:ext uri="{28A0092B-C50C-407E-A947-70E740481C1C}">
                <a14:useLocalDpi xmlns:a14="http://schemas.microsoft.com/office/drawing/2010/main"/>
              </a:ext>
            </a:extLst>
          </a:blip>
          <a:srcRect l="5329" r="5329"/>
          <a:stretch/>
        </p:blipFill>
        <p:spPr bwMode="auto">
          <a:xfrm>
            <a:off x="3204272" y="936586"/>
            <a:ext cx="2731590" cy="2038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6647FBA-B0F8-FE96-AE53-04418085CCB8}"/>
              </a:ext>
            </a:extLst>
          </p:cNvPr>
          <p:cNvPicPr>
            <a:picLocks noChangeAspect="1" noChangeArrowheads="1"/>
          </p:cNvPicPr>
          <p:nvPr>
            <p:custDataLst>
              <p:tags r:id="rId4"/>
            </p:custDataLst>
          </p:nvPr>
        </p:nvPicPr>
        <p:blipFill rotWithShape="1">
          <a:blip r:embed="rId17" cstate="screen">
            <a:extLst>
              <a:ext uri="{28A0092B-C50C-407E-A947-70E740481C1C}">
                <a14:useLocalDpi xmlns:a14="http://schemas.microsoft.com/office/drawing/2010/main"/>
              </a:ext>
            </a:extLst>
          </a:blip>
          <a:srcRect l="5329" r="5329"/>
          <a:stretch/>
        </p:blipFill>
        <p:spPr bwMode="auto">
          <a:xfrm>
            <a:off x="6054034" y="936586"/>
            <a:ext cx="2731590" cy="20383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527;p9415">
            <a:extLst>
              <a:ext uri="{FF2B5EF4-FFF2-40B4-BE49-F238E27FC236}">
                <a16:creationId xmlns:a16="http://schemas.microsoft.com/office/drawing/2014/main" id="{C4E41784-6F31-DED8-FAB6-07274B153BC7}"/>
              </a:ext>
            </a:extLst>
          </p:cNvPr>
          <p:cNvSpPr txBox="1"/>
          <p:nvPr>
            <p:custDataLst>
              <p:tags r:id="rId5"/>
            </p:custDataLst>
          </p:nvPr>
        </p:nvSpPr>
        <p:spPr>
          <a:xfrm>
            <a:off x="339033" y="3032471"/>
            <a:ext cx="2743200" cy="288036"/>
          </a:xfrm>
          <a:prstGeom prst="rect">
            <a:avLst/>
          </a:prstGeom>
          <a:solidFill>
            <a:schemeClr val="bg2"/>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accent3"/>
                </a:solidFill>
              </a:rPr>
              <a:t>Project Goals</a:t>
            </a:r>
          </a:p>
        </p:txBody>
      </p:sp>
      <p:graphicFrame>
        <p:nvGraphicFramePr>
          <p:cNvPr id="5" name="think-cell data - do not delete" hidden="1">
            <a:extLst>
              <a:ext uri="{FF2B5EF4-FFF2-40B4-BE49-F238E27FC236}">
                <a16:creationId xmlns:a16="http://schemas.microsoft.com/office/drawing/2014/main" id="{485A3AD2-E830-A23C-87BB-530CACBEFBF3}"/>
              </a:ext>
            </a:extLst>
          </p:cNvPr>
          <p:cNvGraphicFramePr>
            <a:graphicFrameLocks noChangeAspect="1"/>
          </p:cNvGraphicFramePr>
          <p:nvPr>
            <p:custDataLst>
              <p:tags r:id="rId6"/>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485A3AD2-E830-A23C-87BB-530CACBEFBF3}"/>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13EDF1-15DF-0CC8-7879-E5C99223A67B}"/>
              </a:ext>
            </a:extLst>
          </p:cNvPr>
          <p:cNvSpPr>
            <a:spLocks noGrp="1"/>
          </p:cNvSpPr>
          <p:nvPr>
            <p:ph type="title"/>
            <p:custDataLst>
              <p:tags r:id="rId7"/>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M4ESTRO – A </a:t>
            </a:r>
            <a:r>
              <a:rPr lang="en-US" sz="2000" dirty="0"/>
              <a:t>Horizon Europe </a:t>
            </a:r>
            <a:r>
              <a:rPr lang="en-US" sz="2000" noProof="1"/>
              <a:t>Project</a:t>
            </a:r>
          </a:p>
        </p:txBody>
      </p:sp>
      <p:sp>
        <p:nvSpPr>
          <p:cNvPr id="7" name="Google Shape;703;p114">
            <a:extLst>
              <a:ext uri="{FF2B5EF4-FFF2-40B4-BE49-F238E27FC236}">
                <a16:creationId xmlns:a16="http://schemas.microsoft.com/office/drawing/2014/main" id="{1D9FCB23-1FCE-003A-06B4-AA5012C7E6C6}"/>
              </a:ext>
            </a:extLst>
          </p:cNvPr>
          <p:cNvSpPr txBox="1"/>
          <p:nvPr>
            <p:custDataLst>
              <p:tags r:id="rId8"/>
            </p:custDataLst>
          </p:nvPr>
        </p:nvSpPr>
        <p:spPr>
          <a:xfrm>
            <a:off x="34289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Develop a resilient, transparent, and adaptive ecosystem under the </a:t>
            </a:r>
            <a:r>
              <a:rPr lang="en-US" sz="1200" b="1" noProof="1"/>
              <a:t>Manufacturing-as-a-Service (MaaS)</a:t>
            </a:r>
            <a:r>
              <a:rPr lang="en-US" sz="1200" noProof="1"/>
              <a:t> paradigm, enhancing supply chain flexibility and robustness.</a:t>
            </a:r>
          </a:p>
        </p:txBody>
      </p:sp>
      <p:sp>
        <p:nvSpPr>
          <p:cNvPr id="17" name="Google Shape;703;p114">
            <a:extLst>
              <a:ext uri="{FF2B5EF4-FFF2-40B4-BE49-F238E27FC236}">
                <a16:creationId xmlns:a16="http://schemas.microsoft.com/office/drawing/2014/main" id="{CF5F5780-C876-6523-73BF-049CED256C14}"/>
              </a:ext>
            </a:extLst>
          </p:cNvPr>
          <p:cNvSpPr txBox="1"/>
          <p:nvPr>
            <p:custDataLst>
              <p:tags r:id="rId9"/>
            </p:custDataLst>
          </p:nvPr>
        </p:nvSpPr>
        <p:spPr>
          <a:xfrm>
            <a:off x="320813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Consortium of </a:t>
            </a:r>
            <a:r>
              <a:rPr lang="en-US" sz="1200" b="1" noProof="1"/>
              <a:t>18 partners</a:t>
            </a:r>
            <a:r>
              <a:rPr lang="en-US" sz="1200" noProof="1"/>
              <a:t> from 8 countries, including industrial pilots, technology providers, and research institutions, collaborating over </a:t>
            </a:r>
            <a:r>
              <a:rPr lang="en-US" sz="1200" b="1" noProof="1"/>
              <a:t>42 months</a:t>
            </a:r>
            <a:r>
              <a:rPr lang="en-US" sz="1200" noProof="1"/>
              <a:t> to build a trusted manufacturing platform.</a:t>
            </a:r>
          </a:p>
        </p:txBody>
      </p:sp>
      <p:sp>
        <p:nvSpPr>
          <p:cNvPr id="18" name="Google Shape;10527;p9415">
            <a:extLst>
              <a:ext uri="{FF2B5EF4-FFF2-40B4-BE49-F238E27FC236}">
                <a16:creationId xmlns:a16="http://schemas.microsoft.com/office/drawing/2014/main" id="{69E65582-2D53-7105-D787-E18618B20F72}"/>
              </a:ext>
            </a:extLst>
          </p:cNvPr>
          <p:cNvSpPr txBox="1"/>
          <p:nvPr>
            <p:custDataLst>
              <p:tags r:id="rId10"/>
            </p:custDataLst>
          </p:nvPr>
        </p:nvSpPr>
        <p:spPr>
          <a:xfrm>
            <a:off x="3188795" y="3032471"/>
            <a:ext cx="2743200" cy="295723"/>
          </a:xfrm>
          <a:prstGeom prst="rect">
            <a:avLst/>
          </a:prstGeom>
          <a:solidFill>
            <a:schemeClr val="bg2"/>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accent3"/>
                </a:solidFill>
              </a:rPr>
              <a:t>Consortium and Scope</a:t>
            </a:r>
          </a:p>
        </p:txBody>
      </p:sp>
      <p:sp>
        <p:nvSpPr>
          <p:cNvPr id="19" name="Google Shape;703;p114">
            <a:extLst>
              <a:ext uri="{FF2B5EF4-FFF2-40B4-BE49-F238E27FC236}">
                <a16:creationId xmlns:a16="http://schemas.microsoft.com/office/drawing/2014/main" id="{A7098CB5-D7E7-6FDC-0931-7A35A30313F6}"/>
              </a:ext>
            </a:extLst>
          </p:cNvPr>
          <p:cNvSpPr txBox="1"/>
          <p:nvPr>
            <p:custDataLst>
              <p:tags r:id="rId11"/>
            </p:custDataLst>
          </p:nvPr>
        </p:nvSpPr>
        <p:spPr>
          <a:xfrm>
            <a:off x="6057900" y="3320507"/>
            <a:ext cx="2743200" cy="1226137"/>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b="1" noProof="1"/>
              <a:t>Four</a:t>
            </a:r>
            <a:r>
              <a:rPr lang="en-US" sz="1200" noProof="1"/>
              <a:t> </a:t>
            </a:r>
            <a:r>
              <a:rPr lang="en-US" sz="1200" b="1" noProof="1"/>
              <a:t>pillars</a:t>
            </a:r>
            <a:r>
              <a:rPr lang="en-US" sz="1200" noProof="1"/>
              <a:t> support </a:t>
            </a:r>
            <a:r>
              <a:rPr lang="en-US" sz="1200" b="1" noProof="1"/>
              <a:t>M4ESTRO</a:t>
            </a:r>
            <a:r>
              <a:rPr lang="en-US" sz="1200" noProof="1"/>
              <a:t>: resilient manufacturing processes, AI-enabled adaptive equipment, industrial metaverse simulations, and human-centered sustainability and resilience.</a:t>
            </a:r>
          </a:p>
        </p:txBody>
      </p:sp>
      <p:sp>
        <p:nvSpPr>
          <p:cNvPr id="20" name="Google Shape;10527;p9415">
            <a:extLst>
              <a:ext uri="{FF2B5EF4-FFF2-40B4-BE49-F238E27FC236}">
                <a16:creationId xmlns:a16="http://schemas.microsoft.com/office/drawing/2014/main" id="{5839F7B4-BC20-916E-096F-8CBF06046810}"/>
              </a:ext>
            </a:extLst>
          </p:cNvPr>
          <p:cNvSpPr txBox="1"/>
          <p:nvPr>
            <p:custDataLst>
              <p:tags r:id="rId12"/>
            </p:custDataLst>
          </p:nvPr>
        </p:nvSpPr>
        <p:spPr>
          <a:xfrm>
            <a:off x="6038557" y="3032471"/>
            <a:ext cx="2743200" cy="295723"/>
          </a:xfrm>
          <a:prstGeom prst="rect">
            <a:avLst/>
          </a:prstGeom>
          <a:solidFill>
            <a:schemeClr val="bg2"/>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accent3"/>
                </a:solidFill>
              </a:rPr>
              <a:t>Strategic Pillars</a:t>
            </a:r>
          </a:p>
        </p:txBody>
      </p:sp>
      <p:sp>
        <p:nvSpPr>
          <p:cNvPr id="2" name="Text Placeholder 3">
            <a:extLst>
              <a:ext uri="{FF2B5EF4-FFF2-40B4-BE49-F238E27FC236}">
                <a16:creationId xmlns:a16="http://schemas.microsoft.com/office/drawing/2014/main" id="{65A321FE-7906-40C5-F581-DE2C3A79877C}"/>
              </a:ext>
            </a:extLst>
          </p:cNvPr>
          <p:cNvSpPr txBox="1">
            <a:spLocks/>
          </p:cNvSpPr>
          <p:nvPr>
            <p:custDataLst>
              <p:tags r:id="rId13"/>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M4ESTRO Project OVERVIEW</a:t>
            </a:r>
          </a:p>
        </p:txBody>
      </p:sp>
    </p:spTree>
    <p:custDataLst>
      <p:tags r:id="rId1"/>
    </p:custDataLst>
    <p:extLst>
      <p:ext uri="{BB962C8B-B14F-4D97-AF65-F5344CB8AC3E}">
        <p14:creationId xmlns:p14="http://schemas.microsoft.com/office/powerpoint/2010/main" val="61375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7C67-3564-8DAF-AD12-2C9FB798DE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46862-10BA-B325-35F9-A3A6BD9E0FD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AB046862-10BA-B325-35F9-A3A6BD9E0FD3}"/>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BBDECDC-BDF4-80F0-DC2E-D46780DD079E}"/>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Research Motivation &amp; Purpose</a:t>
            </a:r>
          </a:p>
        </p:txBody>
      </p:sp>
      <p:sp>
        <p:nvSpPr>
          <p:cNvPr id="6" name="Text Placeholder 3">
            <a:extLst>
              <a:ext uri="{FF2B5EF4-FFF2-40B4-BE49-F238E27FC236}">
                <a16:creationId xmlns:a16="http://schemas.microsoft.com/office/drawing/2014/main" id="{E0A5BD79-5368-6F78-A881-93DB972B104D}"/>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7707F636-224E-59C8-D955-5BFD13D43C27}"/>
              </a:ext>
            </a:extLst>
          </p:cNvPr>
          <p:cNvSpPr txBox="1"/>
          <p:nvPr>
            <p:custDataLst>
              <p:tags r:id="rId5"/>
            </p:custDataLst>
          </p:nvPr>
        </p:nvSpPr>
        <p:spPr>
          <a:xfrm>
            <a:off x="484908" y="1706149"/>
            <a:ext cx="3624703" cy="2414123"/>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dirty="0"/>
              <a:t>Most existing supply chain approaches:</a:t>
            </a:r>
          </a:p>
          <a:p>
            <a:pPr marL="171450" indent="-171450">
              <a:spcAft>
                <a:spcPts val="600"/>
              </a:spcAft>
              <a:buClrTx/>
              <a:buFont typeface="Arial" panose="020B0604020202020204" pitchFamily="34" charset="0"/>
              <a:buChar char="•"/>
            </a:pPr>
            <a:r>
              <a:rPr lang="en-US" sz="1200" dirty="0"/>
              <a:t>Assume </a:t>
            </a:r>
            <a:r>
              <a:rPr lang="en-US" sz="1200" b="1" dirty="0"/>
              <a:t>stable</a:t>
            </a:r>
            <a:r>
              <a:rPr lang="en-US" sz="1200" dirty="0"/>
              <a:t> or moderately variable </a:t>
            </a:r>
            <a:r>
              <a:rPr lang="en-US" sz="1200" b="1" dirty="0"/>
              <a:t>conditions</a:t>
            </a:r>
            <a:r>
              <a:rPr lang="en-US" sz="1200" dirty="0"/>
              <a:t>.</a:t>
            </a:r>
          </a:p>
          <a:p>
            <a:pPr marL="171450" indent="-171450">
              <a:spcAft>
                <a:spcPts val="600"/>
              </a:spcAft>
              <a:buClrTx/>
              <a:buFont typeface="Arial" panose="020B0604020202020204" pitchFamily="34" charset="0"/>
              <a:buChar char="•"/>
            </a:pPr>
            <a:r>
              <a:rPr lang="en-US" sz="1200" dirty="0"/>
              <a:t>Lack agility for </a:t>
            </a:r>
            <a:r>
              <a:rPr lang="en-US" sz="1200" b="1" dirty="0"/>
              <a:t>sudden</a:t>
            </a:r>
            <a:r>
              <a:rPr lang="en-US" sz="1200" dirty="0"/>
              <a:t> </a:t>
            </a:r>
            <a:r>
              <a:rPr lang="en-US" sz="1200" b="1" dirty="0"/>
              <a:t>disruptions</a:t>
            </a:r>
            <a:r>
              <a:rPr lang="en-US" sz="1200" dirty="0"/>
              <a:t>.</a:t>
            </a:r>
          </a:p>
          <a:p>
            <a:pPr marL="171450" indent="-171450">
              <a:spcAft>
                <a:spcPts val="600"/>
              </a:spcAft>
              <a:buClrTx/>
              <a:buFont typeface="Arial" panose="020B0604020202020204" pitchFamily="34" charset="0"/>
              <a:buChar char="•"/>
            </a:pPr>
            <a:r>
              <a:rPr lang="en-US" sz="1200" dirty="0"/>
              <a:t>Focus on post-event analysis rather than </a:t>
            </a:r>
            <a:r>
              <a:rPr lang="en-US" sz="1200" b="1" dirty="0"/>
              <a:t>real-time awareness.</a:t>
            </a:r>
          </a:p>
          <a:p>
            <a:pPr marL="171450" indent="-171450">
              <a:spcAft>
                <a:spcPts val="600"/>
              </a:spcAft>
              <a:buClrTx/>
              <a:buFont typeface="Arial" panose="020B0604020202020204" pitchFamily="34" charset="0"/>
              <a:buChar char="•"/>
            </a:pPr>
            <a:endParaRPr lang="en-US" sz="1200" noProof="1"/>
          </a:p>
        </p:txBody>
      </p:sp>
      <p:sp>
        <p:nvSpPr>
          <p:cNvPr id="20" name="Google Shape;10527;p9415">
            <a:extLst>
              <a:ext uri="{FF2B5EF4-FFF2-40B4-BE49-F238E27FC236}">
                <a16:creationId xmlns:a16="http://schemas.microsoft.com/office/drawing/2014/main" id="{6A9C5CA5-9CB7-0D8F-5224-E9E36B6EC114}"/>
              </a:ext>
            </a:extLst>
          </p:cNvPr>
          <p:cNvSpPr txBox="1"/>
          <p:nvPr>
            <p:custDataLst>
              <p:tags r:id="rId6"/>
            </p:custDataLst>
          </p:nvPr>
        </p:nvSpPr>
        <p:spPr>
          <a:xfrm>
            <a:off x="484907" y="1418112"/>
            <a:ext cx="3778181"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Motivation</a:t>
            </a:r>
          </a:p>
        </p:txBody>
      </p:sp>
      <p:sp>
        <p:nvSpPr>
          <p:cNvPr id="23" name="Rectangle 22">
            <a:extLst>
              <a:ext uri="{FF2B5EF4-FFF2-40B4-BE49-F238E27FC236}">
                <a16:creationId xmlns:a16="http://schemas.microsoft.com/office/drawing/2014/main" id="{3509A36F-150B-B14B-49A4-3AE8B5249454}"/>
              </a:ext>
            </a:extLst>
          </p:cNvPr>
          <p:cNvSpPr>
            <a:spLocks noChangeAspect="1"/>
          </p:cNvSpPr>
          <p:nvPr/>
        </p:nvSpPr>
        <p:spPr>
          <a:xfrm>
            <a:off x="484906" y="1158057"/>
            <a:ext cx="260055" cy="2600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400" b="1" noProof="1">
                <a:latin typeface="+mj-lt"/>
              </a:rPr>
              <a:t>1</a:t>
            </a:r>
          </a:p>
        </p:txBody>
      </p:sp>
      <p:sp>
        <p:nvSpPr>
          <p:cNvPr id="7" name="Google Shape;703;p114">
            <a:extLst>
              <a:ext uri="{FF2B5EF4-FFF2-40B4-BE49-F238E27FC236}">
                <a16:creationId xmlns:a16="http://schemas.microsoft.com/office/drawing/2014/main" id="{331DCA07-1640-164F-AF41-150E79416299}"/>
              </a:ext>
            </a:extLst>
          </p:cNvPr>
          <p:cNvSpPr txBox="1"/>
          <p:nvPr>
            <p:custDataLst>
              <p:tags r:id="rId7"/>
            </p:custDataLst>
          </p:nvPr>
        </p:nvSpPr>
        <p:spPr>
          <a:xfrm>
            <a:off x="4880915" y="1706149"/>
            <a:ext cx="3778181" cy="2414123"/>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M4ESTRO</a:t>
            </a:r>
            <a:r>
              <a:rPr lang="en-US" sz="1200" dirty="0"/>
              <a:t> introduces the concept of </a:t>
            </a:r>
            <a:r>
              <a:rPr lang="en-US" sz="1200" b="1" dirty="0"/>
              <a:t>disruption indicator</a:t>
            </a:r>
            <a:r>
              <a:rPr lang="en-US" sz="1200" dirty="0"/>
              <a:t>:</a:t>
            </a:r>
          </a:p>
          <a:p>
            <a:pPr marL="171450" indent="-171450">
              <a:spcAft>
                <a:spcPts val="600"/>
              </a:spcAft>
              <a:buClrTx/>
              <a:buFont typeface="Arial" panose="020B0604020202020204" pitchFamily="34" charset="0"/>
              <a:buChar char="•"/>
            </a:pPr>
            <a:r>
              <a:rPr lang="en-US" sz="1200" b="1" dirty="0"/>
              <a:t>Monitor</a:t>
            </a:r>
            <a:r>
              <a:rPr lang="en-US" sz="1200" dirty="0"/>
              <a:t> the operational </a:t>
            </a:r>
            <a:r>
              <a:rPr lang="en-US" sz="1200" b="1" dirty="0"/>
              <a:t>dynamics</a:t>
            </a:r>
            <a:r>
              <a:rPr lang="en-US" sz="1200" dirty="0"/>
              <a:t> of the supply chain.</a:t>
            </a:r>
          </a:p>
          <a:p>
            <a:pPr marL="171450" indent="-171450">
              <a:spcAft>
                <a:spcPts val="600"/>
              </a:spcAft>
              <a:buClrTx/>
              <a:buFont typeface="Arial" panose="020B0604020202020204" pitchFamily="34" charset="0"/>
              <a:buChar char="•"/>
            </a:pPr>
            <a:r>
              <a:rPr lang="en-US" sz="1200" b="1" dirty="0"/>
              <a:t>Detect</a:t>
            </a:r>
            <a:r>
              <a:rPr lang="en-US" sz="1200" dirty="0"/>
              <a:t> </a:t>
            </a:r>
            <a:r>
              <a:rPr lang="en-US" sz="1200" b="1" dirty="0"/>
              <a:t>anomalies</a:t>
            </a:r>
            <a:r>
              <a:rPr lang="en-US" sz="1200" dirty="0"/>
              <a:t> in real time across logistics systems.</a:t>
            </a:r>
          </a:p>
          <a:p>
            <a:pPr marL="171450" indent="-171450">
              <a:spcAft>
                <a:spcPts val="600"/>
              </a:spcAft>
              <a:buClrTx/>
              <a:buFont typeface="Arial" panose="020B0604020202020204" pitchFamily="34" charset="0"/>
              <a:buChar char="•"/>
            </a:pPr>
            <a:r>
              <a:rPr lang="en-US" sz="1200" b="1" dirty="0"/>
              <a:t>Quantify</a:t>
            </a:r>
            <a:r>
              <a:rPr lang="en-US" sz="1200" dirty="0"/>
              <a:t> the impact of </a:t>
            </a:r>
            <a:r>
              <a:rPr lang="en-US" sz="1200" b="1" dirty="0"/>
              <a:t>disruptions</a:t>
            </a:r>
            <a:r>
              <a:rPr lang="en-US" sz="1200" dirty="0"/>
              <a:t> using interpretable data-driven metrics.</a:t>
            </a:r>
          </a:p>
          <a:p>
            <a:pPr marL="171450" indent="-171450">
              <a:spcAft>
                <a:spcPts val="600"/>
              </a:spcAft>
              <a:buClrTx/>
              <a:buFont typeface="Arial" panose="020B0604020202020204" pitchFamily="34" charset="0"/>
              <a:buChar char="•"/>
            </a:pPr>
            <a:r>
              <a:rPr lang="en-US" sz="1200" b="1" dirty="0"/>
              <a:t>Enable</a:t>
            </a:r>
            <a:r>
              <a:rPr lang="en-US" sz="1200" dirty="0"/>
              <a:t> timely </a:t>
            </a:r>
            <a:r>
              <a:rPr lang="en-US" sz="1200" b="1" dirty="0"/>
              <a:t>responses</a:t>
            </a:r>
            <a:r>
              <a:rPr lang="en-US" sz="1200" dirty="0"/>
              <a:t> through integration with decision-support tools.</a:t>
            </a:r>
          </a:p>
          <a:p>
            <a:pPr>
              <a:spcAft>
                <a:spcPts val="600"/>
              </a:spcAft>
              <a:buClrTx/>
            </a:pPr>
            <a:endParaRPr lang="en-US" sz="1200" b="1" noProof="1"/>
          </a:p>
          <a:p>
            <a:pPr>
              <a:spcAft>
                <a:spcPts val="600"/>
              </a:spcAft>
              <a:buClrTx/>
            </a:pPr>
            <a:endParaRPr lang="en-US" sz="1200" noProof="1"/>
          </a:p>
        </p:txBody>
      </p:sp>
      <p:sp>
        <p:nvSpPr>
          <p:cNvPr id="9" name="Google Shape;10527;p9415">
            <a:extLst>
              <a:ext uri="{FF2B5EF4-FFF2-40B4-BE49-F238E27FC236}">
                <a16:creationId xmlns:a16="http://schemas.microsoft.com/office/drawing/2014/main" id="{4ED4A0B4-6A2B-8582-DF02-5D86B7DDDDAE}"/>
              </a:ext>
            </a:extLst>
          </p:cNvPr>
          <p:cNvSpPr txBox="1"/>
          <p:nvPr>
            <p:custDataLst>
              <p:tags r:id="rId8"/>
            </p:custDataLst>
          </p:nvPr>
        </p:nvSpPr>
        <p:spPr>
          <a:xfrm>
            <a:off x="4880915" y="1418111"/>
            <a:ext cx="3778181"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accent3"/>
                </a:solidFill>
                <a:latin typeface="+mj-lt"/>
              </a:rPr>
              <a:t>Purpose</a:t>
            </a:r>
          </a:p>
        </p:txBody>
      </p:sp>
      <p:sp>
        <p:nvSpPr>
          <p:cNvPr id="10" name="Rectangle 9">
            <a:extLst>
              <a:ext uri="{FF2B5EF4-FFF2-40B4-BE49-F238E27FC236}">
                <a16:creationId xmlns:a16="http://schemas.microsoft.com/office/drawing/2014/main" id="{9CB40C96-34F9-B5FA-B923-DE920AF3F224}"/>
              </a:ext>
            </a:extLst>
          </p:cNvPr>
          <p:cNvSpPr>
            <a:spLocks noChangeAspect="1"/>
          </p:cNvSpPr>
          <p:nvPr/>
        </p:nvSpPr>
        <p:spPr>
          <a:xfrm>
            <a:off x="4880914" y="1158056"/>
            <a:ext cx="260055" cy="2600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it-IT" sz="1400" b="1" noProof="1">
                <a:latin typeface="+mj-lt"/>
              </a:rPr>
              <a:t>2</a:t>
            </a:r>
            <a:endParaRPr lang="en-US" sz="1400" b="1" noProof="1">
              <a:latin typeface="+mj-lt"/>
            </a:endParaRPr>
          </a:p>
        </p:txBody>
      </p:sp>
      <p:sp>
        <p:nvSpPr>
          <p:cNvPr id="27" name="Text Placeholder 4">
            <a:extLst>
              <a:ext uri="{FF2B5EF4-FFF2-40B4-BE49-F238E27FC236}">
                <a16:creationId xmlns:a16="http://schemas.microsoft.com/office/drawing/2014/main" id="{A2400F83-1920-9C3C-3D87-DF5CE5AB7DF1}"/>
              </a:ext>
            </a:extLst>
          </p:cNvPr>
          <p:cNvSpPr txBox="1">
            <a:spLocks/>
          </p:cNvSpPr>
          <p:nvPr>
            <p:custDataLst>
              <p:tags r:id="rId9"/>
            </p:custDataLst>
          </p:nvPr>
        </p:nvSpPr>
        <p:spPr>
          <a:xfrm>
            <a:off x="1862503" y="4198262"/>
            <a:ext cx="5812915" cy="463153"/>
          </a:xfrm>
          <a:prstGeom prst="rect">
            <a:avLst/>
          </a:prstGeom>
          <a:noFill/>
        </p:spPr>
        <p:txBody>
          <a:bodyPr vert="horz" lIns="68580" tIns="68580" rIns="68580" bIns="68580" rtlCol="0" anchor="ctr">
            <a:no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buClrTx/>
            </a:pPr>
            <a:r>
              <a:rPr lang="en-US" sz="1200" b="1" noProof="1">
                <a:solidFill>
                  <a:schemeClr val="accent2">
                    <a:lumMod val="50000"/>
                  </a:schemeClr>
                </a:solidFill>
              </a:rPr>
              <a:t>M4ESTRO </a:t>
            </a:r>
            <a:r>
              <a:rPr lang="en-US" sz="1200" noProof="1">
                <a:solidFill>
                  <a:schemeClr val="accent2">
                    <a:lumMod val="50000"/>
                  </a:schemeClr>
                </a:solidFill>
              </a:rPr>
              <a:t>- Industrial </a:t>
            </a:r>
            <a:r>
              <a:rPr lang="en-US" sz="1200" b="1" noProof="1">
                <a:solidFill>
                  <a:schemeClr val="accent2">
                    <a:lumMod val="50000"/>
                  </a:schemeClr>
                </a:solidFill>
              </a:rPr>
              <a:t>M</a:t>
            </a:r>
            <a:r>
              <a:rPr lang="en-US" sz="1200" noProof="1">
                <a:solidFill>
                  <a:schemeClr val="accent2">
                    <a:lumMod val="50000"/>
                  </a:schemeClr>
                </a:solidFill>
              </a:rPr>
              <a:t>anufacturing </a:t>
            </a:r>
            <a:r>
              <a:rPr lang="en-US" sz="1200" b="1" noProof="1">
                <a:solidFill>
                  <a:schemeClr val="accent2">
                    <a:lumMod val="50000"/>
                  </a:schemeClr>
                </a:solidFill>
              </a:rPr>
              <a:t>A</a:t>
            </a:r>
            <a:r>
              <a:rPr lang="en-US" sz="1200" noProof="1">
                <a:solidFill>
                  <a:schemeClr val="accent2">
                    <a:lumMod val="50000"/>
                  </a:schemeClr>
                </a:solidFill>
              </a:rPr>
              <a:t>s a s</a:t>
            </a:r>
            <a:r>
              <a:rPr lang="en-US" sz="1200" b="1" noProof="1">
                <a:solidFill>
                  <a:schemeClr val="accent2">
                    <a:lumMod val="50000"/>
                  </a:schemeClr>
                </a:solidFill>
              </a:rPr>
              <a:t>E</a:t>
            </a:r>
            <a:r>
              <a:rPr lang="en-US" sz="1200" noProof="1">
                <a:solidFill>
                  <a:schemeClr val="accent2">
                    <a:lumMod val="50000"/>
                  </a:schemeClr>
                </a:solidFill>
              </a:rPr>
              <a:t>rvice </a:t>
            </a:r>
            <a:r>
              <a:rPr lang="en-US" sz="1200" b="1" noProof="1">
                <a:solidFill>
                  <a:schemeClr val="accent2">
                    <a:lumMod val="50000"/>
                  </a:schemeClr>
                </a:solidFill>
              </a:rPr>
              <a:t>STR</a:t>
            </a:r>
            <a:r>
              <a:rPr lang="en-US" sz="1200" noProof="1">
                <a:solidFill>
                  <a:schemeClr val="accent2">
                    <a:lumMod val="50000"/>
                  </a:schemeClr>
                </a:solidFill>
              </a:rPr>
              <a:t>ategies and models for flexible, resilient, and re-configurable value networks through Trusted and Transparent </a:t>
            </a:r>
            <a:r>
              <a:rPr lang="en-US" sz="1200" b="1" noProof="1">
                <a:solidFill>
                  <a:schemeClr val="accent2">
                    <a:lumMod val="50000"/>
                  </a:schemeClr>
                </a:solidFill>
              </a:rPr>
              <a:t>O</a:t>
            </a:r>
            <a:r>
              <a:rPr lang="en-US" sz="1200" noProof="1">
                <a:solidFill>
                  <a:schemeClr val="accent2">
                    <a:lumMod val="50000"/>
                  </a:schemeClr>
                </a:solidFill>
              </a:rPr>
              <a:t>perations </a:t>
            </a:r>
          </a:p>
        </p:txBody>
      </p:sp>
      <p:sp>
        <p:nvSpPr>
          <p:cNvPr id="28" name="Triangle 15">
            <a:extLst>
              <a:ext uri="{FF2B5EF4-FFF2-40B4-BE49-F238E27FC236}">
                <a16:creationId xmlns:a16="http://schemas.microsoft.com/office/drawing/2014/main" id="{B9A828B7-0F54-6318-7B1A-355FF642C14C}"/>
              </a:ext>
            </a:extLst>
          </p:cNvPr>
          <p:cNvSpPr/>
          <p:nvPr/>
        </p:nvSpPr>
        <p:spPr>
          <a:xfrm rot="5400000">
            <a:off x="1662720" y="4388690"/>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solidFill>
                <a:schemeClr val="accent2">
                  <a:lumMod val="50000"/>
                </a:schemeClr>
              </a:solidFill>
            </a:endParaRPr>
          </a:p>
        </p:txBody>
      </p:sp>
    </p:spTree>
    <p:custDataLst>
      <p:tags r:id="rId1"/>
    </p:custDataLst>
    <p:extLst>
      <p:ext uri="{BB962C8B-B14F-4D97-AF65-F5344CB8AC3E}">
        <p14:creationId xmlns:p14="http://schemas.microsoft.com/office/powerpoint/2010/main" val="65717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Key Contributions</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578428" y="1218874"/>
            <a:ext cx="4914899" cy="51038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100" noProof="1"/>
              <a:t>Formalization of a </a:t>
            </a:r>
            <a:r>
              <a:rPr lang="en-US" sz="1100" b="1" noProof="1"/>
              <a:t>mathematical</a:t>
            </a:r>
            <a:r>
              <a:rPr lang="en-US" sz="1100" noProof="1"/>
              <a:t> </a:t>
            </a:r>
            <a:r>
              <a:rPr lang="en-US" sz="1100" b="1" noProof="1"/>
              <a:t>framework</a:t>
            </a:r>
            <a:r>
              <a:rPr lang="en-US" sz="1100" noProof="1"/>
              <a:t> for modeling a single-manufacturer </a:t>
            </a:r>
            <a:r>
              <a:rPr lang="en-US" sz="1100" b="1" noProof="1"/>
              <a:t>supply</a:t>
            </a:r>
            <a:r>
              <a:rPr lang="en-US" sz="1100" noProof="1"/>
              <a:t> </a:t>
            </a:r>
            <a:r>
              <a:rPr lang="en-US" sz="1100" b="1" noProof="1"/>
              <a:t>chain</a:t>
            </a:r>
            <a:r>
              <a:rPr lang="en-US" sz="1100" noProof="1"/>
              <a:t>.</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560702" y="880711"/>
            <a:ext cx="3397828" cy="308859"/>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Supply chain modeling</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578427" y="2288302"/>
            <a:ext cx="4859482" cy="957285"/>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100" noProof="1"/>
              <a:t>Development of Logistics Chain Disruption Indicators (LCDIs) to quantify:</a:t>
            </a:r>
          </a:p>
          <a:p>
            <a:pPr marL="171450" indent="-171450">
              <a:lnSpc>
                <a:spcPct val="90000"/>
              </a:lnSpc>
              <a:spcAft>
                <a:spcPts val="300"/>
              </a:spcAft>
              <a:buFont typeface="Arial" panose="020B0604020202020204" pitchFamily="34" charset="0"/>
              <a:buChar char="•"/>
            </a:pPr>
            <a:r>
              <a:rPr lang="en-US" sz="1100" noProof="1"/>
              <a:t>The </a:t>
            </a:r>
            <a:r>
              <a:rPr lang="en-US" sz="1100" b="1" noProof="1"/>
              <a:t>dispatch</a:t>
            </a:r>
            <a:r>
              <a:rPr lang="en-US" sz="1100" noProof="1"/>
              <a:t> and </a:t>
            </a:r>
            <a:r>
              <a:rPr lang="en-US" sz="1100" b="1" noProof="1"/>
              <a:t>shipment process</a:t>
            </a:r>
            <a:r>
              <a:rPr lang="en-US" sz="1100" noProof="1"/>
              <a:t> </a:t>
            </a:r>
            <a:r>
              <a:rPr lang="en-US" sz="1100" b="1" noProof="1"/>
              <a:t>durations</a:t>
            </a:r>
            <a:r>
              <a:rPr lang="en-US" sz="1100" noProof="1"/>
              <a:t>.</a:t>
            </a:r>
          </a:p>
          <a:p>
            <a:pPr marL="171450" indent="-171450">
              <a:lnSpc>
                <a:spcPct val="90000"/>
              </a:lnSpc>
              <a:spcAft>
                <a:spcPts val="300"/>
              </a:spcAft>
              <a:buFont typeface="Arial" panose="020B0604020202020204" pitchFamily="34" charset="0"/>
              <a:buChar char="•"/>
            </a:pPr>
            <a:r>
              <a:rPr lang="en-US" sz="1100" b="1" dirty="0"/>
              <a:t>Real-time</a:t>
            </a:r>
            <a:r>
              <a:rPr lang="en-US" sz="1100" dirty="0"/>
              <a:t> </a:t>
            </a:r>
            <a:r>
              <a:rPr lang="en-US" sz="1100" b="1" dirty="0"/>
              <a:t>traffic</a:t>
            </a:r>
            <a:r>
              <a:rPr lang="en-US" sz="1100" dirty="0"/>
              <a:t> and </a:t>
            </a:r>
            <a:r>
              <a:rPr lang="en-US" sz="1100" b="1" dirty="0"/>
              <a:t>weather</a:t>
            </a:r>
            <a:r>
              <a:rPr lang="en-US" sz="1100" dirty="0"/>
              <a:t> impacts on shipments</a:t>
            </a:r>
            <a:r>
              <a:rPr lang="en-US" sz="1100" noProof="1"/>
              <a:t>.</a:t>
            </a:r>
          </a:p>
          <a:p>
            <a:pPr marL="171450" indent="-171450">
              <a:lnSpc>
                <a:spcPct val="90000"/>
              </a:lnSpc>
              <a:spcAft>
                <a:spcPts val="300"/>
              </a:spcAft>
              <a:buFont typeface="Arial" panose="020B0604020202020204" pitchFamily="34" charset="0"/>
              <a:buChar char="•"/>
            </a:pPr>
            <a:r>
              <a:rPr lang="en-US" sz="1100" dirty="0"/>
              <a:t>Effect of </a:t>
            </a:r>
            <a:r>
              <a:rPr lang="en-US" sz="1100" b="1" dirty="0"/>
              <a:t>national</a:t>
            </a:r>
            <a:r>
              <a:rPr lang="en-US" sz="1100" dirty="0"/>
              <a:t> </a:t>
            </a:r>
            <a:r>
              <a:rPr lang="en-US" sz="1100" b="1" dirty="0"/>
              <a:t>holidays</a:t>
            </a:r>
            <a:r>
              <a:rPr lang="en-US" sz="1100" dirty="0"/>
              <a:t> on dispatch processes</a:t>
            </a:r>
            <a:r>
              <a:rPr lang="en-US" sz="1100" noProof="1"/>
              <a:t>. </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578427" y="1849525"/>
            <a:ext cx="3397827" cy="331235"/>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Indicators Design and Implementation</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flipV="1">
            <a:off x="509155" y="1729254"/>
            <a:ext cx="5282047" cy="1272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096001" y="257175"/>
            <a:ext cx="2417618" cy="4472858"/>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200" dirty="0">
                <a:solidFill>
                  <a:schemeClr val="accent2">
                    <a:lumMod val="50000"/>
                  </a:schemeClr>
                </a:solidFill>
              </a:rPr>
              <a:t>This work addresses Task 1.2, focusing on the design of </a:t>
            </a:r>
            <a:r>
              <a:rPr lang="en-US" sz="1200" b="1" dirty="0">
                <a:solidFill>
                  <a:schemeClr val="accent2">
                    <a:lumMod val="50000"/>
                  </a:schemeClr>
                </a:solidFill>
              </a:rPr>
              <a:t>Logistics Chain Disruption Indicators (LCDIs)</a:t>
            </a:r>
            <a:r>
              <a:rPr lang="en-US" sz="1200" dirty="0">
                <a:solidFill>
                  <a:schemeClr val="accent2">
                    <a:lumMod val="50000"/>
                  </a:schemeClr>
                </a:solidFill>
              </a:rPr>
              <a:t> for detecting </a:t>
            </a:r>
            <a:r>
              <a:rPr lang="en-US" sz="1200" b="1" i="1" dirty="0">
                <a:solidFill>
                  <a:schemeClr val="accent2">
                    <a:lumMod val="50000"/>
                  </a:schemeClr>
                </a:solidFill>
              </a:rPr>
              <a:t>internal</a:t>
            </a:r>
            <a:r>
              <a:rPr lang="en-US" sz="1200" dirty="0">
                <a:solidFill>
                  <a:schemeClr val="accent2">
                    <a:lumMod val="50000"/>
                  </a:schemeClr>
                </a:solidFill>
              </a:rPr>
              <a:t> </a:t>
            </a:r>
            <a:r>
              <a:rPr lang="en-US" sz="1200" b="1" i="1" dirty="0">
                <a:solidFill>
                  <a:schemeClr val="accent2">
                    <a:lumMod val="50000"/>
                  </a:schemeClr>
                </a:solidFill>
              </a:rPr>
              <a:t>disruptions</a:t>
            </a:r>
            <a:r>
              <a:rPr lang="en-US" sz="1200" dirty="0">
                <a:solidFill>
                  <a:schemeClr val="accent2">
                    <a:lumMod val="50000"/>
                  </a:schemeClr>
                </a:solidFill>
              </a:rPr>
              <a:t>. </a:t>
            </a:r>
          </a:p>
          <a:p>
            <a:pPr>
              <a:lnSpc>
                <a:spcPct val="110000"/>
              </a:lnSpc>
            </a:pPr>
            <a:endParaRPr lang="en-US" sz="1200" dirty="0">
              <a:solidFill>
                <a:schemeClr val="accent2">
                  <a:lumMod val="50000"/>
                </a:schemeClr>
              </a:solidFill>
            </a:endParaRPr>
          </a:p>
          <a:p>
            <a:pPr>
              <a:lnSpc>
                <a:spcPct val="110000"/>
              </a:lnSpc>
            </a:pPr>
            <a:endParaRPr lang="en-US" sz="1200" dirty="0">
              <a:solidFill>
                <a:schemeClr val="accent2">
                  <a:lumMod val="50000"/>
                </a:schemeClr>
              </a:solidFill>
            </a:endParaRPr>
          </a:p>
          <a:p>
            <a:pPr>
              <a:lnSpc>
                <a:spcPct val="110000"/>
              </a:lnSpc>
            </a:pPr>
            <a:r>
              <a:rPr lang="en-US" sz="1200" dirty="0">
                <a:solidFill>
                  <a:schemeClr val="accent2">
                    <a:lumMod val="50000"/>
                  </a:schemeClr>
                </a:solidFill>
              </a:rPr>
              <a:t>Specifically, it concentrates on a subset of LCDIs aimed at </a:t>
            </a:r>
            <a:r>
              <a:rPr lang="en-US" sz="1200" b="1" dirty="0">
                <a:solidFill>
                  <a:schemeClr val="accent2">
                    <a:lumMod val="50000"/>
                  </a:schemeClr>
                </a:solidFill>
              </a:rPr>
              <a:t>estimating delivery times</a:t>
            </a:r>
            <a:r>
              <a:rPr lang="en-US" sz="1200" dirty="0">
                <a:solidFill>
                  <a:schemeClr val="accent2">
                    <a:lumMod val="50000"/>
                  </a:schemeClr>
                </a:solidFill>
              </a:rPr>
              <a:t> and </a:t>
            </a:r>
            <a:r>
              <a:rPr lang="en-US" sz="1200" b="1" dirty="0">
                <a:solidFill>
                  <a:schemeClr val="accent2">
                    <a:lumMod val="50000"/>
                  </a:schemeClr>
                </a:solidFill>
              </a:rPr>
              <a:t>delays</a:t>
            </a:r>
            <a:r>
              <a:rPr lang="en-US" sz="1200" dirty="0">
                <a:solidFill>
                  <a:schemeClr val="accent2">
                    <a:lumMod val="50000"/>
                  </a:schemeClr>
                </a:solidFill>
              </a:rPr>
              <a:t> within a </a:t>
            </a:r>
            <a:r>
              <a:rPr lang="en-US" sz="1200" b="1" dirty="0">
                <a:solidFill>
                  <a:schemeClr val="accent2">
                    <a:lumMod val="50000"/>
                  </a:schemeClr>
                </a:solidFill>
              </a:rPr>
              <a:t>single-manufacturer supply chain</a:t>
            </a:r>
            <a:r>
              <a:rPr lang="en-US" sz="1200" dirty="0">
                <a:solidFill>
                  <a:schemeClr val="accent2">
                    <a:lumMod val="50000"/>
                  </a:schemeClr>
                </a:solidFill>
              </a:rPr>
              <a:t>.</a:t>
            </a:r>
            <a:endParaRPr lang="en-US" sz="1200" noProof="1">
              <a:solidFill>
                <a:schemeClr val="accent2">
                  <a:lumMod val="50000"/>
                </a:schemeClr>
              </a:solidFill>
            </a:endParaRP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604710" y="3957923"/>
            <a:ext cx="4833199" cy="680783"/>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100" b="1" dirty="0"/>
              <a:t>Development</a:t>
            </a:r>
            <a:r>
              <a:rPr lang="en-US" sz="1100" dirty="0"/>
              <a:t> of a </a:t>
            </a:r>
            <a:r>
              <a:rPr lang="en-US" sz="1100" b="1" dirty="0"/>
              <a:t>prototype</a:t>
            </a:r>
            <a:r>
              <a:rPr lang="en-US" sz="1100" dirty="0"/>
              <a:t> using pilot partner data and </a:t>
            </a:r>
            <a:r>
              <a:rPr lang="en-US" sz="1100" b="1" dirty="0"/>
              <a:t>deployment</a:t>
            </a:r>
            <a:r>
              <a:rPr lang="en-US" sz="1100" dirty="0"/>
              <a:t> on AWS cloud infrastructure.</a:t>
            </a:r>
            <a:endParaRPr lang="en-US" sz="1100" noProof="1"/>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578426" y="3595845"/>
            <a:ext cx="3397827" cy="362078"/>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Prototype development and deployment</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578427" y="3451264"/>
            <a:ext cx="521277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146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B973C-83B9-F491-7B96-2D8E187A9E2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3C76896-6A9C-B58E-4E38-6957E8E3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D200BC-6D69-6A91-F437-2CD951771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EC4A72-5FF1-19CD-2009-578E3C927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FEF3F-238F-A009-19EB-2E1FE47A2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B61951-ECF3-90FD-8204-D82571FD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414EB54-43AC-0AA4-CBAC-857FB6A0D430}"/>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dirty="0">
                <a:solidFill>
                  <a:srgbClr val="FFFFFF"/>
                </a:solidFill>
              </a:rPr>
              <a:t>Dataset &amp; External Sources </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3327224B-2318-0CC5-E5CA-4EBCF366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E38A21-1D3C-AEDD-7F43-3C654159D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13AB-884C-840A-2542-C460245462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4629A5A-FCEA-F23F-D5BF-BEEBCF2F8938}"/>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Pilot and Tracking Data</a:t>
            </a:r>
          </a:p>
        </p:txBody>
      </p:sp>
      <p:sp>
        <p:nvSpPr>
          <p:cNvPr id="10" name="Content Placeholder 9">
            <a:extLst>
              <a:ext uri="{FF2B5EF4-FFF2-40B4-BE49-F238E27FC236}">
                <a16:creationId xmlns:a16="http://schemas.microsoft.com/office/drawing/2014/main" id="{E0E4F112-4AD8-316A-F6AE-633E5C19D0E3}"/>
              </a:ext>
            </a:extLst>
          </p:cNvPr>
          <p:cNvSpPr>
            <a:spLocks noGrp="1"/>
          </p:cNvSpPr>
          <p:nvPr>
            <p:ph sz="half" idx="1"/>
            <p:custDataLst>
              <p:tags r:id="rId3"/>
            </p:custDataLst>
          </p:nvPr>
        </p:nvSpPr>
        <p:spPr>
          <a:xfrm>
            <a:off x="384062" y="3094174"/>
            <a:ext cx="2474484"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dirty="0"/>
              <a:t>The core dataset, provided by industrial partner </a:t>
            </a:r>
            <a:r>
              <a:rPr lang="en-US" sz="1100" b="1" dirty="0"/>
              <a:t>FAE Technology</a:t>
            </a:r>
            <a:r>
              <a:rPr lang="en-US" sz="1100" dirty="0"/>
              <a:t>, including around </a:t>
            </a:r>
            <a:r>
              <a:rPr lang="en-US" sz="1100" i="1" dirty="0"/>
              <a:t>one-hundred </a:t>
            </a:r>
            <a:r>
              <a:rPr lang="en-US" sz="1100" dirty="0"/>
              <a:t>order</a:t>
            </a:r>
            <a:r>
              <a:rPr lang="en-US" sz="1100" i="1" dirty="0"/>
              <a:t> records </a:t>
            </a:r>
            <a:r>
              <a:rPr lang="en-US" sz="1100" dirty="0"/>
              <a:t>with supplier locations, timestamps and tracking links.</a:t>
            </a:r>
            <a:endParaRPr lang="en-US" sz="1100" dirty="0">
              <a:solidFill>
                <a:schemeClr val="tx2"/>
              </a:solidFill>
              <a:cs typeface="+mn-cs"/>
            </a:endParaRPr>
          </a:p>
        </p:txBody>
      </p:sp>
      <p:sp>
        <p:nvSpPr>
          <p:cNvPr id="11" name="Content Placeholder 10">
            <a:extLst>
              <a:ext uri="{FF2B5EF4-FFF2-40B4-BE49-F238E27FC236}">
                <a16:creationId xmlns:a16="http://schemas.microsoft.com/office/drawing/2014/main" id="{92DF9DA3-3B8B-89A6-8461-9CFADD2C8C6A}"/>
              </a:ext>
            </a:extLst>
          </p:cNvPr>
          <p:cNvSpPr>
            <a:spLocks noGrp="1"/>
          </p:cNvSpPr>
          <p:nvPr>
            <p:ph sz="half" idx="2"/>
            <p:custDataLst>
              <p:tags r:id="rId4"/>
            </p:custDataLst>
          </p:nvPr>
        </p:nvSpPr>
        <p:spPr>
          <a:xfrm>
            <a:off x="3477861" y="3098447"/>
            <a:ext cx="2375587"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b="1" dirty="0"/>
              <a:t>17Track API</a:t>
            </a:r>
            <a:r>
              <a:rPr lang="en-US" sz="1100" dirty="0"/>
              <a:t> used to retrieve all </a:t>
            </a:r>
            <a:r>
              <a:rPr lang="en-US" sz="1100" i="1" dirty="0"/>
              <a:t>shipment events</a:t>
            </a:r>
            <a:r>
              <a:rPr lang="en-US" sz="1100" dirty="0"/>
              <a:t> across multiple carriers, including </a:t>
            </a:r>
            <a:r>
              <a:rPr lang="en-US" sz="1100" i="1" dirty="0"/>
              <a:t>location</a:t>
            </a:r>
            <a:r>
              <a:rPr lang="en-US" sz="1100" dirty="0"/>
              <a:t>, </a:t>
            </a:r>
            <a:r>
              <a:rPr lang="en-US" sz="1100" i="1" dirty="0"/>
              <a:t>timestamp</a:t>
            </a:r>
            <a:r>
              <a:rPr lang="en-US" sz="1100" dirty="0"/>
              <a:t>, and </a:t>
            </a:r>
            <a:r>
              <a:rPr lang="en-US" sz="1100" i="1" dirty="0"/>
              <a:t>status</a:t>
            </a:r>
            <a:r>
              <a:rPr lang="en-US" sz="1100" dirty="0"/>
              <a:t> for each shipment step.</a:t>
            </a:r>
            <a:endParaRPr lang="en-US" sz="1100" dirty="0">
              <a:solidFill>
                <a:schemeClr val="tx2"/>
              </a:solidFill>
              <a:cs typeface="+mn-cs"/>
            </a:endParaRPr>
          </a:p>
        </p:txBody>
      </p:sp>
      <p:sp>
        <p:nvSpPr>
          <p:cNvPr id="13" name="Text Placeholder 12">
            <a:extLst>
              <a:ext uri="{FF2B5EF4-FFF2-40B4-BE49-F238E27FC236}">
                <a16:creationId xmlns:a16="http://schemas.microsoft.com/office/drawing/2014/main" id="{A1AC9C29-75D0-B9EA-45A1-8D827412B1BE}"/>
              </a:ext>
            </a:extLst>
          </p:cNvPr>
          <p:cNvSpPr>
            <a:spLocks noGrp="1"/>
          </p:cNvSpPr>
          <p:nvPr>
            <p:ph type="body" idx="14"/>
            <p:custDataLst>
              <p:tags r:id="rId5"/>
            </p:custDataLst>
          </p:nvPr>
        </p:nvSpPr>
        <p:spPr>
          <a:xfrm>
            <a:off x="877704" y="922132"/>
            <a:ext cx="1354282" cy="339335"/>
          </a:xfr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en-US" sz="1400" dirty="0">
                <a:solidFill>
                  <a:schemeClr val="accent1"/>
                </a:solidFill>
                <a:cs typeface="+mn-cs"/>
              </a:rPr>
              <a:t>Pilot Order Data</a:t>
            </a:r>
          </a:p>
        </p:txBody>
      </p:sp>
      <p:sp>
        <p:nvSpPr>
          <p:cNvPr id="14" name="Text Placeholder 13">
            <a:extLst>
              <a:ext uri="{FF2B5EF4-FFF2-40B4-BE49-F238E27FC236}">
                <a16:creationId xmlns:a16="http://schemas.microsoft.com/office/drawing/2014/main" id="{67CFDED8-BFBC-93F6-B5EF-72E3713A3065}"/>
              </a:ext>
            </a:extLst>
          </p:cNvPr>
          <p:cNvSpPr>
            <a:spLocks noGrp="1"/>
          </p:cNvSpPr>
          <p:nvPr>
            <p:ph type="body" idx="15"/>
            <p:custDataLst>
              <p:tags r:id="rId6"/>
            </p:custDataLst>
          </p:nvPr>
        </p:nvSpPr>
        <p:spPr>
          <a:xfrm>
            <a:off x="3552587" y="922132"/>
            <a:ext cx="2036443" cy="339335"/>
          </a:xfr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en-US" sz="1400" dirty="0">
                <a:solidFill>
                  <a:schemeClr val="accent1"/>
                </a:solidFill>
                <a:cs typeface="+mn-cs"/>
              </a:rPr>
              <a:t>Carrier Tracking Data</a:t>
            </a:r>
          </a:p>
        </p:txBody>
      </p:sp>
      <p:sp>
        <p:nvSpPr>
          <p:cNvPr id="12" name="Content Placeholder 11">
            <a:extLst>
              <a:ext uri="{FF2B5EF4-FFF2-40B4-BE49-F238E27FC236}">
                <a16:creationId xmlns:a16="http://schemas.microsoft.com/office/drawing/2014/main" id="{862B3103-45FD-08E3-4121-98B691200FFA}"/>
              </a:ext>
            </a:extLst>
          </p:cNvPr>
          <p:cNvSpPr>
            <a:spLocks noGrp="1"/>
          </p:cNvSpPr>
          <p:nvPr>
            <p:ph sz="half" idx="16"/>
            <p:custDataLst>
              <p:tags r:id="rId7"/>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dirty="0"/>
              <a:t>Shipment events and supplier locations standardized and identified at the </a:t>
            </a:r>
            <a:r>
              <a:rPr lang="en-US" sz="1100" i="1" dirty="0"/>
              <a:t>city level </a:t>
            </a:r>
            <a:r>
              <a:rPr lang="en-US" sz="1100" dirty="0"/>
              <a:t>using the </a:t>
            </a:r>
            <a:r>
              <a:rPr lang="en-US" sz="1100" b="1" dirty="0" err="1"/>
              <a:t>Geonames</a:t>
            </a:r>
            <a:r>
              <a:rPr lang="en-US" sz="1100" b="1" dirty="0"/>
              <a:t> API</a:t>
            </a:r>
            <a:r>
              <a:rPr lang="en-US" sz="1100" dirty="0"/>
              <a:t>.</a:t>
            </a:r>
            <a:endParaRPr lang="en-US" sz="1100" dirty="0">
              <a:solidFill>
                <a:schemeClr val="tx2"/>
              </a:solidFill>
              <a:cs typeface="+mn-cs"/>
            </a:endParaRPr>
          </a:p>
        </p:txBody>
      </p:sp>
      <p:sp>
        <p:nvSpPr>
          <p:cNvPr id="15" name="Text Placeholder 14">
            <a:extLst>
              <a:ext uri="{FF2B5EF4-FFF2-40B4-BE49-F238E27FC236}">
                <a16:creationId xmlns:a16="http://schemas.microsoft.com/office/drawing/2014/main" id="{6E1EA55E-6A69-5CF0-72D1-A416EF65C0C4}"/>
              </a:ext>
            </a:extLst>
          </p:cNvPr>
          <p:cNvSpPr>
            <a:spLocks noGrp="1"/>
          </p:cNvSpPr>
          <p:nvPr>
            <p:ph type="body" idx="18"/>
            <p:custDataLst>
              <p:tags r:id="rId8"/>
            </p:custDataLst>
          </p:nvPr>
        </p:nvSpPr>
        <p:spPr>
          <a:xfrm>
            <a:off x="6416714" y="922718"/>
            <a:ext cx="2036443" cy="339335"/>
          </a:xfrm>
          <a:noFill/>
          <a:ln>
            <a:noFill/>
          </a:ln>
        </p:spPr>
        <p:txBody>
          <a:bodyPr spcFirstLastPara="1" wrap="square" lIns="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Bef>
                <a:spcPts val="0"/>
              </a:spcBef>
              <a:buSzPts val="1100"/>
            </a:pPr>
            <a:r>
              <a:rPr lang="en-US" sz="1400" dirty="0">
                <a:solidFill>
                  <a:schemeClr val="accent1"/>
                </a:solidFill>
                <a:cs typeface="+mn-cs"/>
              </a:rPr>
              <a:t>Geographical Data</a:t>
            </a:r>
          </a:p>
        </p:txBody>
      </p:sp>
      <p:pic>
        <p:nvPicPr>
          <p:cNvPr id="4" name="Picture Placeholder 12">
            <a:extLst>
              <a:ext uri="{FF2B5EF4-FFF2-40B4-BE49-F238E27FC236}">
                <a16:creationId xmlns:a16="http://schemas.microsoft.com/office/drawing/2014/main" id="{2C5D90BC-B8B9-D081-A6C9-784537D7EFC5}"/>
              </a:ext>
            </a:extLst>
          </p:cNvPr>
          <p:cNvPicPr>
            <a:picLocks noChangeAspect="1"/>
          </p:cNvPicPr>
          <p:nvPr>
            <p:custDataLst>
              <p:tags r:id="rId9"/>
            </p:custDataLst>
          </p:nvPr>
        </p:nvPicPr>
        <p:blipFill rotWithShape="1">
          <a:blip r:embed="rId15"/>
          <a:srcRect l="9767" r="9767"/>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839E48B7-DC7D-4F29-B99A-DBDB7F2F7B66}"/>
              </a:ext>
            </a:extLst>
          </p:cNvPr>
          <p:cNvPicPr>
            <a:picLocks noChangeAspect="1"/>
          </p:cNvPicPr>
          <p:nvPr>
            <p:custDataLst>
              <p:tags r:id="rId10"/>
            </p:custDataLst>
          </p:nvPr>
        </p:nvPicPr>
        <p:blipFill rotWithShape="1">
          <a:blip r:embed="rId16"/>
          <a:srcRect t="3370" b="3370"/>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4DF847E9-FEEE-CB38-76E5-0AD31970727D}"/>
              </a:ext>
            </a:extLst>
          </p:cNvPr>
          <p:cNvPicPr>
            <a:picLocks noChangeAspect="1"/>
          </p:cNvPicPr>
          <p:nvPr>
            <p:custDataLst>
              <p:tags r:id="rId11"/>
            </p:custDataLst>
          </p:nvPr>
        </p:nvPicPr>
        <p:blipFill rotWithShape="1">
          <a:blip r:embed="rId17"/>
          <a:srcRect t="3370" b="3370"/>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4961A0E9-36B0-5AEC-0AEC-05CDA9FCB2D0}"/>
              </a:ext>
            </a:extLst>
          </p:cNvPr>
          <p:cNvSpPr txBox="1">
            <a:spLocks/>
          </p:cNvSpPr>
          <p:nvPr>
            <p:custDataLst>
              <p:tags r:id="rId12"/>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Dataset &amp; EXTERNAL SOURCES</a:t>
            </a:r>
          </a:p>
        </p:txBody>
      </p:sp>
      <p:sp>
        <p:nvSpPr>
          <p:cNvPr id="17" name="Text Placeholder 4">
            <a:extLst>
              <a:ext uri="{FF2B5EF4-FFF2-40B4-BE49-F238E27FC236}">
                <a16:creationId xmlns:a16="http://schemas.microsoft.com/office/drawing/2014/main" id="{CFE0237E-07B0-095F-CCC5-416010814B23}"/>
              </a:ext>
            </a:extLst>
          </p:cNvPr>
          <p:cNvSpPr txBox="1">
            <a:spLocks/>
          </p:cNvSpPr>
          <p:nvPr>
            <p:custDataLst>
              <p:tags r:id="rId13"/>
            </p:custDataLst>
          </p:nvPr>
        </p:nvSpPr>
        <p:spPr>
          <a:xfrm>
            <a:off x="342900" y="4337446"/>
            <a:ext cx="84582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200" dirty="0">
                <a:solidFill>
                  <a:schemeClr val="accent2">
                    <a:lumMod val="50000"/>
                  </a:schemeClr>
                </a:solidFill>
              </a:rPr>
              <a:t>These three sources form the </a:t>
            </a:r>
            <a:r>
              <a:rPr lang="en-US" sz="1200" b="1" dirty="0">
                <a:solidFill>
                  <a:schemeClr val="accent2">
                    <a:lumMod val="50000"/>
                  </a:schemeClr>
                </a:solidFill>
              </a:rPr>
              <a:t>core</a:t>
            </a:r>
            <a:r>
              <a:rPr lang="en-US" sz="1200" dirty="0">
                <a:solidFill>
                  <a:schemeClr val="accent2">
                    <a:lumMod val="50000"/>
                  </a:schemeClr>
                </a:solidFill>
              </a:rPr>
              <a:t> </a:t>
            </a:r>
            <a:r>
              <a:rPr lang="en-US" sz="1200" b="1" dirty="0">
                <a:solidFill>
                  <a:schemeClr val="accent2">
                    <a:lumMod val="50000"/>
                  </a:schemeClr>
                </a:solidFill>
              </a:rPr>
              <a:t>dataset</a:t>
            </a:r>
            <a:r>
              <a:rPr lang="en-US" sz="1200" dirty="0">
                <a:solidFill>
                  <a:schemeClr val="accent2">
                    <a:lumMod val="50000"/>
                  </a:schemeClr>
                </a:solidFill>
              </a:rPr>
              <a:t>, providing the foundational data that captures the </a:t>
            </a:r>
            <a:r>
              <a:rPr lang="en-US" sz="1200" b="1" dirty="0">
                <a:solidFill>
                  <a:schemeClr val="accent2">
                    <a:lumMod val="50000"/>
                  </a:schemeClr>
                </a:solidFill>
              </a:rPr>
              <a:t>supply</a:t>
            </a:r>
            <a:r>
              <a:rPr lang="en-US" sz="1200" dirty="0">
                <a:solidFill>
                  <a:schemeClr val="accent2">
                    <a:lumMod val="50000"/>
                  </a:schemeClr>
                </a:solidFill>
              </a:rPr>
              <a:t> </a:t>
            </a:r>
            <a:r>
              <a:rPr lang="en-US" sz="1200" b="1" dirty="0">
                <a:solidFill>
                  <a:schemeClr val="accent2">
                    <a:lumMod val="50000"/>
                  </a:schemeClr>
                </a:solidFill>
              </a:rPr>
              <a:t>chain</a:t>
            </a:r>
            <a:r>
              <a:rPr lang="en-US" sz="1200" dirty="0">
                <a:solidFill>
                  <a:schemeClr val="accent2">
                    <a:lumMod val="50000"/>
                  </a:schemeClr>
                </a:solidFill>
              </a:rPr>
              <a:t> </a:t>
            </a:r>
            <a:r>
              <a:rPr lang="en-US" sz="1200" b="1" dirty="0">
                <a:solidFill>
                  <a:schemeClr val="accent2">
                    <a:lumMod val="50000"/>
                  </a:schemeClr>
                </a:solidFill>
              </a:rPr>
              <a:t>structure</a:t>
            </a:r>
            <a:r>
              <a:rPr lang="en-US" sz="1200" dirty="0">
                <a:solidFill>
                  <a:schemeClr val="accent2">
                    <a:lumMod val="50000"/>
                  </a:schemeClr>
                </a:solidFill>
              </a:rPr>
              <a:t>.</a:t>
            </a:r>
            <a:endParaRPr lang="en-US" sz="1200" noProof="1">
              <a:solidFill>
                <a:schemeClr val="accent2">
                  <a:lumMod val="50000"/>
                </a:schemeClr>
              </a:solidFill>
            </a:endParaRPr>
          </a:p>
        </p:txBody>
      </p:sp>
      <p:sp>
        <p:nvSpPr>
          <p:cNvPr id="2" name="Footer Placeholder 1">
            <a:extLst>
              <a:ext uri="{FF2B5EF4-FFF2-40B4-BE49-F238E27FC236}">
                <a16:creationId xmlns:a16="http://schemas.microsoft.com/office/drawing/2014/main" id="{5B3FD45E-6EE2-1AB0-877B-651F7183B5E0}"/>
              </a:ext>
            </a:extLst>
          </p:cNvPr>
          <p:cNvSpPr>
            <a:spLocks noGrp="1"/>
          </p:cNvSpPr>
          <p:nvPr>
            <p:ph type="ftr" sz="quarter" idx="11"/>
          </p:nvPr>
        </p:nvSpPr>
        <p:spPr/>
        <p:txBody>
          <a:bodyPr/>
          <a:lstStyle/>
          <a:p>
            <a:r>
              <a:rPr lang="en-US"/>
              <a:t>1, test</a:t>
            </a:r>
          </a:p>
        </p:txBody>
      </p:sp>
      <p:sp>
        <p:nvSpPr>
          <p:cNvPr id="3" name="Slide Number Placeholder 2">
            <a:extLst>
              <a:ext uri="{FF2B5EF4-FFF2-40B4-BE49-F238E27FC236}">
                <a16:creationId xmlns:a16="http://schemas.microsoft.com/office/drawing/2014/main" id="{E06D5D6E-F3DF-0646-2903-E3D952567BDD}"/>
              </a:ext>
            </a:extLst>
          </p:cNvPr>
          <p:cNvSpPr>
            <a:spLocks noGrp="1"/>
          </p:cNvSpPr>
          <p:nvPr>
            <p:ph type="sldNum" sz="quarter" idx="12"/>
          </p:nvPr>
        </p:nvSpPr>
        <p:spPr/>
        <p:txBody>
          <a:bodyPr/>
          <a:lstStyle/>
          <a:p>
            <a:fld id="{D9AD4B2D-25FF-0B46-98A4-87FBB723E472}" type="slidenum">
              <a:rPr lang="en-US" smtClean="0"/>
              <a:t>9</a:t>
            </a:fld>
            <a:endParaRPr lang="en-US"/>
          </a:p>
        </p:txBody>
      </p:sp>
    </p:spTree>
    <p:custDataLst>
      <p:tags r:id="rId1"/>
    </p:custDataLst>
    <p:extLst>
      <p:ext uri="{BB962C8B-B14F-4D97-AF65-F5344CB8AC3E}">
        <p14:creationId xmlns:p14="http://schemas.microsoft.com/office/powerpoint/2010/main" val="585652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9fCV9f59UZFiLIMLoUj3k"/>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PLUS_ID" val="takeaway"/>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PLUS_ID" val="title"/>
</p:tagLst>
</file>

<file path=ppt/tags/tag103.xml><?xml version="1.0" encoding="utf-8"?>
<p:tagLst xmlns:a="http://schemas.openxmlformats.org/drawingml/2006/main" xmlns:r="http://schemas.openxmlformats.org/officeDocument/2006/relationships" xmlns:p="http://schemas.openxmlformats.org/presentationml/2006/main">
  <p:tag name="PLUS_ID" val="header_0"/>
</p:tagLst>
</file>

<file path=ppt/tags/tag104.xml><?xml version="1.0" encoding="utf-8"?>
<p:tagLst xmlns:a="http://schemas.openxmlformats.org/drawingml/2006/main" xmlns:r="http://schemas.openxmlformats.org/officeDocument/2006/relationships" xmlns:p="http://schemas.openxmlformats.org/presentationml/2006/main">
  <p:tag name="PLUS_ID" val="header_2"/>
</p:tagLst>
</file>

<file path=ppt/tags/tag105.xml><?xml version="1.0" encoding="utf-8"?>
<p:tagLst xmlns:a="http://schemas.openxmlformats.org/drawingml/2006/main" xmlns:r="http://schemas.openxmlformats.org/officeDocument/2006/relationships" xmlns:p="http://schemas.openxmlformats.org/presentationml/2006/main">
  <p:tag name="PLUS_ID" val="header_1"/>
</p:tagLst>
</file>

<file path=ppt/tags/tag106.xml><?xml version="1.0" encoding="utf-8"?>
<p:tagLst xmlns:a="http://schemas.openxmlformats.org/drawingml/2006/main" xmlns:r="http://schemas.openxmlformats.org/officeDocument/2006/relationships" xmlns:p="http://schemas.openxmlformats.org/presentationml/2006/main">
  <p:tag name="PLUS_ID" val="detail_0"/>
</p:tagLst>
</file>

<file path=ppt/tags/tag107.xml><?xml version="1.0" encoding="utf-8"?>
<p:tagLst xmlns:a="http://schemas.openxmlformats.org/drawingml/2006/main" xmlns:r="http://schemas.openxmlformats.org/officeDocument/2006/relationships" xmlns:p="http://schemas.openxmlformats.org/presentationml/2006/main">
  <p:tag name="PLUS_ID" val="detail_2"/>
</p:tagLst>
</file>

<file path=ppt/tags/tag108.xml><?xml version="1.0" encoding="utf-8"?>
<p:tagLst xmlns:a="http://schemas.openxmlformats.org/drawingml/2006/main" xmlns:r="http://schemas.openxmlformats.org/officeDocument/2006/relationships" xmlns:p="http://schemas.openxmlformats.org/presentationml/2006/main">
  <p:tag name="PLUS_ID" val="detail_1"/>
</p:tagLst>
</file>

<file path=ppt/tags/tag109.xml><?xml version="1.0" encoding="utf-8"?>
<p:tagLst xmlns:a="http://schemas.openxmlformats.org/drawingml/2006/main" xmlns:r="http://schemas.openxmlformats.org/officeDocument/2006/relationships" xmlns:p="http://schemas.openxmlformats.org/presentationml/2006/main">
  <p:tag name="PLUS_ID" val="chapter"/>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SLIDE_ID" val="IZrPJ0KdVO8qEhMFzAZbyA"/>
  <p:tag name="PLUS_SLIDE_PPT_ID" val="400#657172752"/>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PLUS_ID" val="title"/>
</p:tagLst>
</file>

<file path=ppt/tags/tag113.xml><?xml version="1.0" encoding="utf-8"?>
<p:tagLst xmlns:a="http://schemas.openxmlformats.org/drawingml/2006/main" xmlns:r="http://schemas.openxmlformats.org/officeDocument/2006/relationships" xmlns:p="http://schemas.openxmlformats.org/presentationml/2006/main">
  <p:tag name="PLUS_ID" val="chapter"/>
</p:tagLst>
</file>

<file path=ppt/tags/tag114.xml><?xml version="1.0" encoding="utf-8"?>
<p:tagLst xmlns:a="http://schemas.openxmlformats.org/drawingml/2006/main" xmlns:r="http://schemas.openxmlformats.org/officeDocument/2006/relationships" xmlns:p="http://schemas.openxmlformats.org/presentationml/2006/main">
  <p:tag name="PLUS_ID" val="detail_0"/>
</p:tagLst>
</file>

<file path=ppt/tags/tag115.xml><?xml version="1.0" encoding="utf-8"?>
<p:tagLst xmlns:a="http://schemas.openxmlformats.org/drawingml/2006/main" xmlns:r="http://schemas.openxmlformats.org/officeDocument/2006/relationships" xmlns:p="http://schemas.openxmlformats.org/presentationml/2006/main">
  <p:tag name="PLUS_ID" val="header_0"/>
</p:tagLst>
</file>

<file path=ppt/tags/tag116.xml><?xml version="1.0" encoding="utf-8"?>
<p:tagLst xmlns:a="http://schemas.openxmlformats.org/drawingml/2006/main" xmlns:r="http://schemas.openxmlformats.org/officeDocument/2006/relationships" xmlns:p="http://schemas.openxmlformats.org/presentationml/2006/main">
  <p:tag name="PLUS_ID" val="detail_1"/>
</p:tagLst>
</file>

<file path=ppt/tags/tag117.xml><?xml version="1.0" encoding="utf-8"?>
<p:tagLst xmlns:a="http://schemas.openxmlformats.org/drawingml/2006/main" xmlns:r="http://schemas.openxmlformats.org/officeDocument/2006/relationships" xmlns:p="http://schemas.openxmlformats.org/presentationml/2006/main">
  <p:tag name="PLUS_ID" val="header_1"/>
</p:tagLst>
</file>

<file path=ppt/tags/tag118.xml><?xml version="1.0" encoding="utf-8"?>
<p:tagLst xmlns:a="http://schemas.openxmlformats.org/drawingml/2006/main" xmlns:r="http://schemas.openxmlformats.org/officeDocument/2006/relationships" xmlns:p="http://schemas.openxmlformats.org/presentationml/2006/main">
  <p:tag name="PLUS_ID" val="takeaway"/>
</p:tagLst>
</file>

<file path=ppt/tags/tag119.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PLUS_ID" val="title"/>
</p:tagLst>
</file>

<file path=ppt/tags/tag122.xml><?xml version="1.0" encoding="utf-8"?>
<p:tagLst xmlns:a="http://schemas.openxmlformats.org/drawingml/2006/main" xmlns:r="http://schemas.openxmlformats.org/officeDocument/2006/relationships" xmlns:p="http://schemas.openxmlformats.org/presentationml/2006/main">
  <p:tag name="PLUS_ID" val="detail"/>
</p:tagLst>
</file>

<file path=ppt/tags/tag123.xml><?xml version="1.0" encoding="utf-8"?>
<p:tagLst xmlns:a="http://schemas.openxmlformats.org/drawingml/2006/main" xmlns:r="http://schemas.openxmlformats.org/officeDocument/2006/relationships" xmlns:p="http://schemas.openxmlformats.org/presentationml/2006/main">
  <p:tag name="PLUS_ID" val="header"/>
</p:tagLst>
</file>

<file path=ppt/tags/tag124.xml><?xml version="1.0" encoding="utf-8"?>
<p:tagLst xmlns:a="http://schemas.openxmlformats.org/drawingml/2006/main" xmlns:r="http://schemas.openxmlformats.org/officeDocument/2006/relationships" xmlns:p="http://schemas.openxmlformats.org/presentationml/2006/main">
  <p:tag name="PLUS_ID" val="chapter"/>
</p:tagLst>
</file>

<file path=ppt/tags/tag125.xml><?xml version="1.0" encoding="utf-8"?>
<p:tagLst xmlns:a="http://schemas.openxmlformats.org/drawingml/2006/main" xmlns:r="http://schemas.openxmlformats.org/officeDocument/2006/relationships" xmlns:p="http://schemas.openxmlformats.org/presentationml/2006/main">
  <p:tag name="PLUS_ID" val="takeaway"/>
</p:tagLst>
</file>

<file path=ppt/tags/tag126.xml><?xml version="1.0" encoding="utf-8"?>
<p:tagLst xmlns:a="http://schemas.openxmlformats.org/drawingml/2006/main" xmlns:r="http://schemas.openxmlformats.org/officeDocument/2006/relationships" xmlns:p="http://schemas.openxmlformats.org/presentationml/2006/main">
  <p:tag name="PLUS_ID" val="detail"/>
</p:tagLst>
</file>

<file path=ppt/tags/tag127.xml><?xml version="1.0" encoding="utf-8"?>
<p:tagLst xmlns:a="http://schemas.openxmlformats.org/drawingml/2006/main" xmlns:r="http://schemas.openxmlformats.org/officeDocument/2006/relationships" xmlns:p="http://schemas.openxmlformats.org/presentationml/2006/main">
  <p:tag name="PLUS_ID" val="header"/>
</p:tagLst>
</file>

<file path=ppt/tags/tag128.xml><?xml version="1.0" encoding="utf-8"?>
<p:tagLst xmlns:a="http://schemas.openxmlformats.org/drawingml/2006/main" xmlns:r="http://schemas.openxmlformats.org/officeDocument/2006/relationships" xmlns:p="http://schemas.openxmlformats.org/presentationml/2006/main">
  <p:tag name="PLUS_ID" val="takeaway"/>
</p:tagLst>
</file>

<file path=ppt/tags/tag129.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PLUS_ID" val="title"/>
</p:tagLst>
</file>

<file path=ppt/tags/tag132.xml><?xml version="1.0" encoding="utf-8"?>
<p:tagLst xmlns:a="http://schemas.openxmlformats.org/drawingml/2006/main" xmlns:r="http://schemas.openxmlformats.org/officeDocument/2006/relationships" xmlns:p="http://schemas.openxmlformats.org/presentationml/2006/main">
  <p:tag name="PLUS_ID" val="chapter"/>
</p:tagLst>
</file>

<file path=ppt/tags/tag133.xml><?xml version="1.0" encoding="utf-8"?>
<p:tagLst xmlns:a="http://schemas.openxmlformats.org/drawingml/2006/main" xmlns:r="http://schemas.openxmlformats.org/officeDocument/2006/relationships" xmlns:p="http://schemas.openxmlformats.org/presentationml/2006/main">
  <p:tag name="PLUS_ID" val="detail_0"/>
</p:tagLst>
</file>

<file path=ppt/tags/tag134.xml><?xml version="1.0" encoding="utf-8"?>
<p:tagLst xmlns:a="http://schemas.openxmlformats.org/drawingml/2006/main" xmlns:r="http://schemas.openxmlformats.org/officeDocument/2006/relationships" xmlns:p="http://schemas.openxmlformats.org/presentationml/2006/main">
  <p:tag name="PLUS_ID" val="header_0"/>
</p:tagLst>
</file>

<file path=ppt/tags/tag135.xml><?xml version="1.0" encoding="utf-8"?>
<p:tagLst xmlns:a="http://schemas.openxmlformats.org/drawingml/2006/main" xmlns:r="http://schemas.openxmlformats.org/officeDocument/2006/relationships" xmlns:p="http://schemas.openxmlformats.org/presentationml/2006/main">
  <p:tag name="PLUS_ID" val="detail_1"/>
</p:tagLst>
</file>

<file path=ppt/tags/tag136.xml><?xml version="1.0" encoding="utf-8"?>
<p:tagLst xmlns:a="http://schemas.openxmlformats.org/drawingml/2006/main" xmlns:r="http://schemas.openxmlformats.org/officeDocument/2006/relationships" xmlns:p="http://schemas.openxmlformats.org/presentationml/2006/main">
  <p:tag name="PLUS_ID" val="header_0"/>
</p:tagLst>
</file>

<file path=ppt/tags/tag137.xml><?xml version="1.0" encoding="utf-8"?>
<p:tagLst xmlns:a="http://schemas.openxmlformats.org/drawingml/2006/main" xmlns:r="http://schemas.openxmlformats.org/officeDocument/2006/relationships" xmlns:p="http://schemas.openxmlformats.org/presentationml/2006/main">
  <p:tag name="PLUS_SLIDE_ID" val="IZrPJ0KdVO8qEhMFzAaDVy"/>
  <p:tag name="PLUS_SLIDE_PPT_ID" val="404#2396176134"/>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PLUS_ID" val="titl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chapter"/>
</p:tagLst>
</file>

<file path=ppt/tags/tag141.xml><?xml version="1.0" encoding="utf-8"?>
<p:tagLst xmlns:a="http://schemas.openxmlformats.org/drawingml/2006/main" xmlns:r="http://schemas.openxmlformats.org/officeDocument/2006/relationships" xmlns:p="http://schemas.openxmlformats.org/presentationml/2006/main">
  <p:tag name="PLUS_ID" val="takeaway"/>
</p:tagLst>
</file>

<file path=ppt/tags/tag142.xml><?xml version="1.0" encoding="utf-8"?>
<p:tagLst xmlns:a="http://schemas.openxmlformats.org/drawingml/2006/main" xmlns:r="http://schemas.openxmlformats.org/officeDocument/2006/relationships" xmlns:p="http://schemas.openxmlformats.org/presentationml/2006/main">
  <p:tag name="PLUS_ID" val="detail_0"/>
</p:tagLst>
</file>

<file path=ppt/tags/tag143.xml><?xml version="1.0" encoding="utf-8"?>
<p:tagLst xmlns:a="http://schemas.openxmlformats.org/drawingml/2006/main" xmlns:r="http://schemas.openxmlformats.org/officeDocument/2006/relationships" xmlns:p="http://schemas.openxmlformats.org/presentationml/2006/main">
  <p:tag name="PLUS_ID" val="header_0"/>
</p:tagLst>
</file>

<file path=ppt/tags/tag144.xml><?xml version="1.0" encoding="utf-8"?>
<p:tagLst xmlns:a="http://schemas.openxmlformats.org/drawingml/2006/main" xmlns:r="http://schemas.openxmlformats.org/officeDocument/2006/relationships" xmlns:p="http://schemas.openxmlformats.org/presentationml/2006/main">
  <p:tag name="PLUS_ID" val="detail_1"/>
</p:tagLst>
</file>

<file path=ppt/tags/tag145.xml><?xml version="1.0" encoding="utf-8"?>
<p:tagLst xmlns:a="http://schemas.openxmlformats.org/drawingml/2006/main" xmlns:r="http://schemas.openxmlformats.org/officeDocument/2006/relationships" xmlns:p="http://schemas.openxmlformats.org/presentationml/2006/main">
  <p:tag name="PLUS_ID" val="header_1"/>
</p:tagLst>
</file>

<file path=ppt/tags/tag146.xml><?xml version="1.0" encoding="utf-8"?>
<p:tagLst xmlns:a="http://schemas.openxmlformats.org/drawingml/2006/main" xmlns:r="http://schemas.openxmlformats.org/officeDocument/2006/relationships" xmlns:p="http://schemas.openxmlformats.org/presentationml/2006/main">
  <p:tag name="PLUS_ID" val="detail_2"/>
</p:tagLst>
</file>

<file path=ppt/tags/tag147.xml><?xml version="1.0" encoding="utf-8"?>
<p:tagLst xmlns:a="http://schemas.openxmlformats.org/drawingml/2006/main" xmlns:r="http://schemas.openxmlformats.org/officeDocument/2006/relationships" xmlns:p="http://schemas.openxmlformats.org/presentationml/2006/main">
  <p:tag name="PLUS_ID" val="header_2"/>
</p:tagLst>
</file>

<file path=ppt/tags/tag148.xml><?xml version="1.0" encoding="utf-8"?>
<p:tagLst xmlns:a="http://schemas.openxmlformats.org/drawingml/2006/main" xmlns:r="http://schemas.openxmlformats.org/officeDocument/2006/relationships" xmlns:p="http://schemas.openxmlformats.org/presentationml/2006/main">
  <p:tag name="PLUS_SLIDE_ID" val="uij4NWDig4GGj2YXDg12V8"/>
  <p:tag name="PLUS_SLIDE_PPT_ID" val="414#2799980150"/>
</p:tagLst>
</file>

<file path=ppt/tags/tag149.xml><?xml version="1.0" encoding="utf-8"?>
<p:tagLst xmlns:a="http://schemas.openxmlformats.org/drawingml/2006/main" xmlns:r="http://schemas.openxmlformats.org/officeDocument/2006/relationships" xmlns:p="http://schemas.openxmlformats.org/presentationml/2006/main">
  <p:tag name="PLUS_ID" val="takeaway"/>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PLUS_ID" val="title"/>
</p:tagLst>
</file>

<file path=ppt/tags/tag152.xml><?xml version="1.0" encoding="utf-8"?>
<p:tagLst xmlns:a="http://schemas.openxmlformats.org/drawingml/2006/main" xmlns:r="http://schemas.openxmlformats.org/officeDocument/2006/relationships" xmlns:p="http://schemas.openxmlformats.org/presentationml/2006/main">
  <p:tag name="PLUS_ID" val="detail_0"/>
</p:tagLst>
</file>

<file path=ppt/tags/tag153.xml><?xml version="1.0" encoding="utf-8"?>
<p:tagLst xmlns:a="http://schemas.openxmlformats.org/drawingml/2006/main" xmlns:r="http://schemas.openxmlformats.org/officeDocument/2006/relationships" xmlns:p="http://schemas.openxmlformats.org/presentationml/2006/main">
  <p:tag name="PLUS_ID" val="header_0"/>
</p:tagLst>
</file>

<file path=ppt/tags/tag154.xml><?xml version="1.0" encoding="utf-8"?>
<p:tagLst xmlns:a="http://schemas.openxmlformats.org/drawingml/2006/main" xmlns:r="http://schemas.openxmlformats.org/officeDocument/2006/relationships" xmlns:p="http://schemas.openxmlformats.org/presentationml/2006/main">
  <p:tag name="PLUS_ID" val="detail_1"/>
</p:tagLst>
</file>

<file path=ppt/tags/tag155.xml><?xml version="1.0" encoding="utf-8"?>
<p:tagLst xmlns:a="http://schemas.openxmlformats.org/drawingml/2006/main" xmlns:r="http://schemas.openxmlformats.org/officeDocument/2006/relationships" xmlns:p="http://schemas.openxmlformats.org/presentationml/2006/main">
  <p:tag name="PLUS_ID" val="header_1"/>
</p:tagLst>
</file>

<file path=ppt/tags/tag156.xml><?xml version="1.0" encoding="utf-8"?>
<p:tagLst xmlns:a="http://schemas.openxmlformats.org/drawingml/2006/main" xmlns:r="http://schemas.openxmlformats.org/officeDocument/2006/relationships" xmlns:p="http://schemas.openxmlformats.org/presentationml/2006/main">
  <p:tag name="PLUS_ID" val="detail_2"/>
</p:tagLst>
</file>

<file path=ppt/tags/tag157.xml><?xml version="1.0" encoding="utf-8"?>
<p:tagLst xmlns:a="http://schemas.openxmlformats.org/drawingml/2006/main" xmlns:r="http://schemas.openxmlformats.org/officeDocument/2006/relationships" xmlns:p="http://schemas.openxmlformats.org/presentationml/2006/main">
  <p:tag name="PLUS_ID" val="header_2"/>
</p:tagLst>
</file>

<file path=ppt/tags/tag158.xml><?xml version="1.0" encoding="utf-8"?>
<p:tagLst xmlns:a="http://schemas.openxmlformats.org/drawingml/2006/main" xmlns:r="http://schemas.openxmlformats.org/officeDocument/2006/relationships" xmlns:p="http://schemas.openxmlformats.org/presentationml/2006/main">
  <p:tag name="PLUS_ID" val="detail_3"/>
</p:tagLst>
</file>

<file path=ppt/tags/tag159.xml><?xml version="1.0" encoding="utf-8"?>
<p:tagLst xmlns:a="http://schemas.openxmlformats.org/drawingml/2006/main" xmlns:r="http://schemas.openxmlformats.org/officeDocument/2006/relationships" xmlns:p="http://schemas.openxmlformats.org/presentationml/2006/main">
  <p:tag name="PLUS_ID" val="header_3"/>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PLUS_ID" val="chapter"/>
</p:tagLst>
</file>

<file path=ppt/tags/tag161.xml><?xml version="1.0" encoding="utf-8"?>
<p:tagLst xmlns:a="http://schemas.openxmlformats.org/drawingml/2006/main" xmlns:r="http://schemas.openxmlformats.org/officeDocument/2006/relationships" xmlns:p="http://schemas.openxmlformats.org/presentationml/2006/main">
  <p:tag name="PLUS_SLIDE_ID" val="IZrPJ0KdVO8qEhMFzAaiCN"/>
  <p:tag name="PLUS_SLIDE_PPT_ID" val="419#1348895013"/>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PLUS_ID" val="title"/>
</p:tagLst>
</file>

<file path=ppt/tags/tag164.xml><?xml version="1.0" encoding="utf-8"?>
<p:tagLst xmlns:a="http://schemas.openxmlformats.org/drawingml/2006/main" xmlns:r="http://schemas.openxmlformats.org/officeDocument/2006/relationships" xmlns:p="http://schemas.openxmlformats.org/presentationml/2006/main">
  <p:tag name="PLUS_ID" val="detail"/>
</p:tagLst>
</file>

<file path=ppt/tags/tag165.xml><?xml version="1.0" encoding="utf-8"?>
<p:tagLst xmlns:a="http://schemas.openxmlformats.org/drawingml/2006/main" xmlns:r="http://schemas.openxmlformats.org/officeDocument/2006/relationships" xmlns:p="http://schemas.openxmlformats.org/presentationml/2006/main">
  <p:tag name="PLUS_ID" val="header"/>
</p:tagLst>
</file>

<file path=ppt/tags/tag166.xml><?xml version="1.0" encoding="utf-8"?>
<p:tagLst xmlns:a="http://schemas.openxmlformats.org/drawingml/2006/main" xmlns:r="http://schemas.openxmlformats.org/officeDocument/2006/relationships" xmlns:p="http://schemas.openxmlformats.org/presentationml/2006/main">
  <p:tag name="PLUS_ID" val="chapter"/>
</p:tagLst>
</file>

<file path=ppt/tags/tag167.xml><?xml version="1.0" encoding="utf-8"?>
<p:tagLst xmlns:a="http://schemas.openxmlformats.org/drawingml/2006/main" xmlns:r="http://schemas.openxmlformats.org/officeDocument/2006/relationships" xmlns:p="http://schemas.openxmlformats.org/presentationml/2006/main">
  <p:tag name="PLUS_ID" val="image"/>
</p:tagLst>
</file>

<file path=ppt/tags/tag168.xml><?xml version="1.0" encoding="utf-8"?>
<p:tagLst xmlns:a="http://schemas.openxmlformats.org/drawingml/2006/main" xmlns:r="http://schemas.openxmlformats.org/officeDocument/2006/relationships" xmlns:p="http://schemas.openxmlformats.org/presentationml/2006/main">
  <p:tag name="PLUS_ID" val="takeaway"/>
</p:tagLst>
</file>

<file path=ppt/tags/tag169.xml><?xml version="1.0" encoding="utf-8"?>
<p:tagLst xmlns:a="http://schemas.openxmlformats.org/drawingml/2006/main" xmlns:r="http://schemas.openxmlformats.org/officeDocument/2006/relationships" xmlns:p="http://schemas.openxmlformats.org/presentationml/2006/main">
  <p:tag name="PLUS_SLIDE_ID" val="3YEDAdif46o4m1ICOQvh8N"/>
  <p:tag name="PLUS_SLIDE_PPT_ID" val="457#3808503976"/>
</p:tagLst>
</file>

<file path=ppt/tags/tag17.xml><?xml version="1.0" encoding="utf-8"?>
<p:tagLst xmlns:a="http://schemas.openxmlformats.org/drawingml/2006/main" xmlns:r="http://schemas.openxmlformats.org/officeDocument/2006/relationships" xmlns:p="http://schemas.openxmlformats.org/presentationml/2006/main">
  <p:tag name="PLUS_SLIDE_ID" val="uij4NWDig4GGj2YXDfteTl"/>
  <p:tag name="PLUS_SLIDE_PPT_ID" val="364#1471960712"/>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PLUS_ID" val="title"/>
</p:tagLst>
</file>

<file path=ppt/tags/tag172.xml><?xml version="1.0" encoding="utf-8"?>
<p:tagLst xmlns:a="http://schemas.openxmlformats.org/drawingml/2006/main" xmlns:r="http://schemas.openxmlformats.org/officeDocument/2006/relationships" xmlns:p="http://schemas.openxmlformats.org/presentationml/2006/main">
  <p:tag name="PLUS_ID" val="chapter"/>
</p:tagLst>
</file>

<file path=ppt/tags/tag173.xml><?xml version="1.0" encoding="utf-8"?>
<p:tagLst xmlns:a="http://schemas.openxmlformats.org/drawingml/2006/main" xmlns:r="http://schemas.openxmlformats.org/officeDocument/2006/relationships" xmlns:p="http://schemas.openxmlformats.org/presentationml/2006/main">
  <p:tag name="PLUS_ID" val="takeaway"/>
</p:tagLst>
</file>

<file path=ppt/tags/tag174.xml><?xml version="1.0" encoding="utf-8"?>
<p:tagLst xmlns:a="http://schemas.openxmlformats.org/drawingml/2006/main" xmlns:r="http://schemas.openxmlformats.org/officeDocument/2006/relationships" xmlns:p="http://schemas.openxmlformats.org/presentationml/2006/main">
  <p:tag name="PLUS_ID" val="detail_0"/>
</p:tagLst>
</file>

<file path=ppt/tags/tag175.xml><?xml version="1.0" encoding="utf-8"?>
<p:tagLst xmlns:a="http://schemas.openxmlformats.org/drawingml/2006/main" xmlns:r="http://schemas.openxmlformats.org/officeDocument/2006/relationships" xmlns:p="http://schemas.openxmlformats.org/presentationml/2006/main">
  <p:tag name="PLUS_ID" val="detail_2"/>
</p:tagLst>
</file>

<file path=ppt/tags/tag176.xml><?xml version="1.0" encoding="utf-8"?>
<p:tagLst xmlns:a="http://schemas.openxmlformats.org/drawingml/2006/main" xmlns:r="http://schemas.openxmlformats.org/officeDocument/2006/relationships" xmlns:p="http://schemas.openxmlformats.org/presentationml/2006/main">
  <p:tag name="PLUS_ID" val="detail_1"/>
</p:tagLst>
</file>

<file path=ppt/tags/tag177.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78.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79.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PLUS_ID" val="header_1"/>
</p:tagLst>
</file>

<file path=ppt/tags/tag181.xml><?xml version="1.0" encoding="utf-8"?>
<p:tagLst xmlns:a="http://schemas.openxmlformats.org/drawingml/2006/main" xmlns:r="http://schemas.openxmlformats.org/officeDocument/2006/relationships" xmlns:p="http://schemas.openxmlformats.org/presentationml/2006/main">
  <p:tag name="PLUS_ID" val="header_0"/>
</p:tagLst>
</file>

<file path=ppt/tags/tag182.xml><?xml version="1.0" encoding="utf-8"?>
<p:tagLst xmlns:a="http://schemas.openxmlformats.org/drawingml/2006/main" xmlns:r="http://schemas.openxmlformats.org/officeDocument/2006/relationships" xmlns:p="http://schemas.openxmlformats.org/presentationml/2006/main">
  <p:tag name="PLUS_ID" val="header_2"/>
</p:tagLst>
</file>

<file path=ppt/tags/tag183.xml><?xml version="1.0" encoding="utf-8"?>
<p:tagLst xmlns:a="http://schemas.openxmlformats.org/drawingml/2006/main" xmlns:r="http://schemas.openxmlformats.org/officeDocument/2006/relationships" xmlns:p="http://schemas.openxmlformats.org/presentationml/2006/main">
  <p:tag name="PLUS_ID" val="tip_wrapper"/>
</p:tagLst>
</file>

<file path=ppt/tags/tag184.xml><?xml version="1.0" encoding="utf-8"?>
<p:tagLst xmlns:a="http://schemas.openxmlformats.org/drawingml/2006/main" xmlns:r="http://schemas.openxmlformats.org/officeDocument/2006/relationships" xmlns:p="http://schemas.openxmlformats.org/presentationml/2006/main">
  <p:tag name="PLUS_ID" val="plus_tip"/>
</p:tagLst>
</file>

<file path=ppt/tags/tag185.xml><?xml version="1.0" encoding="utf-8"?>
<p:tagLst xmlns:a="http://schemas.openxmlformats.org/drawingml/2006/main" xmlns:r="http://schemas.openxmlformats.org/officeDocument/2006/relationships" xmlns:p="http://schemas.openxmlformats.org/presentationml/2006/main">
  <p:tag name="PLUS_SLIDE_ID" val="D9fCV9f59UZFiLIMLofW20"/>
  <p:tag name="PLUS_SLIDE_PPT_ID" val="431#1474244137"/>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PLUS_ID" val="title"/>
</p:tagLst>
</file>

<file path=ppt/tags/tag188.xml><?xml version="1.0" encoding="utf-8"?>
<p:tagLst xmlns:a="http://schemas.openxmlformats.org/drawingml/2006/main" xmlns:r="http://schemas.openxmlformats.org/officeDocument/2006/relationships" xmlns:p="http://schemas.openxmlformats.org/presentationml/2006/main">
  <p:tag name="PLUS_ID" val="detail"/>
</p:tagLst>
</file>

<file path=ppt/tags/tag189.xml><?xml version="1.0" encoding="utf-8"?>
<p:tagLst xmlns:a="http://schemas.openxmlformats.org/drawingml/2006/main" xmlns:r="http://schemas.openxmlformats.org/officeDocument/2006/relationships" xmlns:p="http://schemas.openxmlformats.org/presentationml/2006/main">
  <p:tag name="PLUS_ID" val="chart_title"/>
</p:tagLst>
</file>

<file path=ppt/tags/tag19.xml><?xml version="1.0" encoding="utf-8"?>
<p:tagLst xmlns:a="http://schemas.openxmlformats.org/drawingml/2006/main" xmlns:r="http://schemas.openxmlformats.org/officeDocument/2006/relationships" xmlns:p="http://schemas.openxmlformats.org/presentationml/2006/main">
  <p:tag name="PLUS_ID" val="date"/>
</p:tagLst>
</file>

<file path=ppt/tags/tag190.xml><?xml version="1.0" encoding="utf-8"?>
<p:tagLst xmlns:a="http://schemas.openxmlformats.org/drawingml/2006/main" xmlns:r="http://schemas.openxmlformats.org/officeDocument/2006/relationships" xmlns:p="http://schemas.openxmlformats.org/presentationml/2006/main">
  <p:tag name="PLUS_ID" val="chart"/>
</p:tagLst>
</file>

<file path=ppt/tags/tag191.xml><?xml version="1.0" encoding="utf-8"?>
<p:tagLst xmlns:a="http://schemas.openxmlformats.org/drawingml/2006/main" xmlns:r="http://schemas.openxmlformats.org/officeDocument/2006/relationships" xmlns:p="http://schemas.openxmlformats.org/presentationml/2006/main">
  <p:tag name="PLUS_ID" val="chart_callout"/>
</p:tagLst>
</file>

<file path=ppt/tags/tag192.xml><?xml version="1.0" encoding="utf-8"?>
<p:tagLst xmlns:a="http://schemas.openxmlformats.org/drawingml/2006/main" xmlns:r="http://schemas.openxmlformats.org/officeDocument/2006/relationships" xmlns:p="http://schemas.openxmlformats.org/presentationml/2006/main">
  <p:tag name="PLUS_ID" val="header"/>
</p:tagLst>
</file>

<file path=ppt/tags/tag193.xml><?xml version="1.0" encoding="utf-8"?>
<p:tagLst xmlns:a="http://schemas.openxmlformats.org/drawingml/2006/main" xmlns:r="http://schemas.openxmlformats.org/officeDocument/2006/relationships" xmlns:p="http://schemas.openxmlformats.org/presentationml/2006/main">
  <p:tag name="PLUS_ID" val="chapter"/>
</p:tagLst>
</file>

<file path=ppt/tags/tag194.xml><?xml version="1.0" encoding="utf-8"?>
<p:tagLst xmlns:a="http://schemas.openxmlformats.org/drawingml/2006/main" xmlns:r="http://schemas.openxmlformats.org/officeDocument/2006/relationships" xmlns:p="http://schemas.openxmlformats.org/presentationml/2006/main">
  <p:tag name="PLUS_ID" val="takeaway"/>
</p:tagLst>
</file>

<file path=ppt/tags/tag195.xml><?xml version="1.0" encoding="utf-8"?>
<p:tagLst xmlns:a="http://schemas.openxmlformats.org/drawingml/2006/main" xmlns:r="http://schemas.openxmlformats.org/officeDocument/2006/relationships" xmlns:p="http://schemas.openxmlformats.org/presentationml/2006/main">
  <p:tag name="PLUS_ID" val="tip_wrapper"/>
</p:tagLst>
</file>

<file path=ppt/tags/tag196.xml><?xml version="1.0" encoding="utf-8"?>
<p:tagLst xmlns:a="http://schemas.openxmlformats.org/drawingml/2006/main" xmlns:r="http://schemas.openxmlformats.org/officeDocument/2006/relationships" xmlns:p="http://schemas.openxmlformats.org/presentationml/2006/main">
  <p:tag name="PLUS_ID" val="plus_tip"/>
</p:tagLst>
</file>

<file path=ppt/tags/tag197.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PLUS_ID" val="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200.xml><?xml version="1.0" encoding="utf-8"?>
<p:tagLst xmlns:a="http://schemas.openxmlformats.org/drawingml/2006/main" xmlns:r="http://schemas.openxmlformats.org/officeDocument/2006/relationships" xmlns:p="http://schemas.openxmlformats.org/presentationml/2006/main">
  <p:tag name="PLUS_ID" val="detail_0"/>
</p:tagLst>
</file>

<file path=ppt/tags/tag201.xml><?xml version="1.0" encoding="utf-8"?>
<p:tagLst xmlns:a="http://schemas.openxmlformats.org/drawingml/2006/main" xmlns:r="http://schemas.openxmlformats.org/officeDocument/2006/relationships" xmlns:p="http://schemas.openxmlformats.org/presentationml/2006/main">
  <p:tag name="PLUS_ID" val="header_0"/>
</p:tagLst>
</file>

<file path=ppt/tags/tag202.xml><?xml version="1.0" encoding="utf-8"?>
<p:tagLst xmlns:a="http://schemas.openxmlformats.org/drawingml/2006/main" xmlns:r="http://schemas.openxmlformats.org/officeDocument/2006/relationships" xmlns:p="http://schemas.openxmlformats.org/presentationml/2006/main">
  <p:tag name="PLUS_ID" val="detail_1"/>
</p:tagLst>
</file>

<file path=ppt/tags/tag203.xml><?xml version="1.0" encoding="utf-8"?>
<p:tagLst xmlns:a="http://schemas.openxmlformats.org/drawingml/2006/main" xmlns:r="http://schemas.openxmlformats.org/officeDocument/2006/relationships" xmlns:p="http://schemas.openxmlformats.org/presentationml/2006/main">
  <p:tag name="PLUS_ID" val="header_1"/>
</p:tagLst>
</file>

<file path=ppt/tags/tag204.xml><?xml version="1.0" encoding="utf-8"?>
<p:tagLst xmlns:a="http://schemas.openxmlformats.org/drawingml/2006/main" xmlns:r="http://schemas.openxmlformats.org/officeDocument/2006/relationships" xmlns:p="http://schemas.openxmlformats.org/presentationml/2006/main">
  <p:tag name="PLUS_ID" val="chapter"/>
</p:tagLst>
</file>

<file path=ppt/tags/tag205.xml><?xml version="1.0" encoding="utf-8"?>
<p:tagLst xmlns:a="http://schemas.openxmlformats.org/drawingml/2006/main" xmlns:r="http://schemas.openxmlformats.org/officeDocument/2006/relationships" xmlns:p="http://schemas.openxmlformats.org/presentationml/2006/main">
  <p:tag name="PLUS_ID" val="takeaway"/>
</p:tagLst>
</file>

<file path=ppt/tags/tag206.xml><?xml version="1.0" encoding="utf-8"?>
<p:tagLst xmlns:a="http://schemas.openxmlformats.org/drawingml/2006/main" xmlns:r="http://schemas.openxmlformats.org/officeDocument/2006/relationships" xmlns:p="http://schemas.openxmlformats.org/presentationml/2006/main">
  <p:tag name="PLUS_ID" val="detail_2"/>
</p:tagLst>
</file>

<file path=ppt/tags/tag207.xml><?xml version="1.0" encoding="utf-8"?>
<p:tagLst xmlns:a="http://schemas.openxmlformats.org/drawingml/2006/main" xmlns:r="http://schemas.openxmlformats.org/officeDocument/2006/relationships" xmlns:p="http://schemas.openxmlformats.org/presentationml/2006/main">
  <p:tag name="PLUS_ID" val="header_2"/>
</p:tagLst>
</file>

<file path=ppt/tags/tag208.xml><?xml version="1.0" encoding="utf-8"?>
<p:tagLst xmlns:a="http://schemas.openxmlformats.org/drawingml/2006/main" xmlns:r="http://schemas.openxmlformats.org/officeDocument/2006/relationships" xmlns:p="http://schemas.openxmlformats.org/presentationml/2006/main">
  <p:tag name="PLUS_ID" val="tip_wrapper"/>
</p:tagLst>
</file>

<file path=ppt/tags/tag209.xml><?xml version="1.0" encoding="utf-8"?>
<p:tagLst xmlns:a="http://schemas.openxmlformats.org/drawingml/2006/main" xmlns:r="http://schemas.openxmlformats.org/officeDocument/2006/relationships" xmlns:p="http://schemas.openxmlformats.org/presentationml/2006/main">
  <p:tag name="PLUS_ID" val="plus_tip"/>
</p:tagLst>
</file>

<file path=ppt/tags/tag21.xml><?xml version="1.0" encoding="utf-8"?>
<p:tagLst xmlns:a="http://schemas.openxmlformats.org/drawingml/2006/main" xmlns:r="http://schemas.openxmlformats.org/officeDocument/2006/relationships" xmlns:p="http://schemas.openxmlformats.org/presentationml/2006/main">
  <p:tag name="PLUS_ID" val="date"/>
</p:tagLst>
</file>

<file path=ppt/tags/tag210.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211.xml><?xml version="1.0" encoding="utf-8"?>
<p:tagLst xmlns:a="http://schemas.openxmlformats.org/drawingml/2006/main" xmlns:r="http://schemas.openxmlformats.org/officeDocument/2006/relationships" xmlns:p="http://schemas.openxmlformats.org/presentationml/2006/main">
  <p:tag name="PLUS_ID" val="header_0"/>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PLUS_ID" val="title"/>
</p:tagLst>
</file>

<file path=ppt/tags/tag214.xml><?xml version="1.0" encoding="utf-8"?>
<p:tagLst xmlns:a="http://schemas.openxmlformats.org/drawingml/2006/main" xmlns:r="http://schemas.openxmlformats.org/officeDocument/2006/relationships" xmlns:p="http://schemas.openxmlformats.org/presentationml/2006/main">
  <p:tag name="PLUS_ID" val="detail_0"/>
</p:tagLst>
</file>

<file path=ppt/tags/tag215.xml><?xml version="1.0" encoding="utf-8"?>
<p:tagLst xmlns:a="http://schemas.openxmlformats.org/drawingml/2006/main" xmlns:r="http://schemas.openxmlformats.org/officeDocument/2006/relationships" xmlns:p="http://schemas.openxmlformats.org/presentationml/2006/main">
  <p:tag name="PLUS_ID" val="detail_1"/>
</p:tagLst>
</file>

<file path=ppt/tags/tag216.xml><?xml version="1.0" encoding="utf-8"?>
<p:tagLst xmlns:a="http://schemas.openxmlformats.org/drawingml/2006/main" xmlns:r="http://schemas.openxmlformats.org/officeDocument/2006/relationships" xmlns:p="http://schemas.openxmlformats.org/presentationml/2006/main">
  <p:tag name="PLUS_ID" val="header_1"/>
</p:tagLst>
</file>

<file path=ppt/tags/tag217.xml><?xml version="1.0" encoding="utf-8"?>
<p:tagLst xmlns:a="http://schemas.openxmlformats.org/drawingml/2006/main" xmlns:r="http://schemas.openxmlformats.org/officeDocument/2006/relationships" xmlns:p="http://schemas.openxmlformats.org/presentationml/2006/main">
  <p:tag name="PLUS_ID" val="detail_2"/>
</p:tagLst>
</file>

<file path=ppt/tags/tag218.xml><?xml version="1.0" encoding="utf-8"?>
<p:tagLst xmlns:a="http://schemas.openxmlformats.org/drawingml/2006/main" xmlns:r="http://schemas.openxmlformats.org/officeDocument/2006/relationships" xmlns:p="http://schemas.openxmlformats.org/presentationml/2006/main">
  <p:tag name="PLUS_ID" val="header_2"/>
</p:tagLst>
</file>

<file path=ppt/tags/tag219.xml><?xml version="1.0" encoding="utf-8"?>
<p:tagLst xmlns:a="http://schemas.openxmlformats.org/drawingml/2006/main" xmlns:r="http://schemas.openxmlformats.org/officeDocument/2006/relationships" xmlns:p="http://schemas.openxmlformats.org/presentationml/2006/main">
  <p:tag name="PLUS_ID" val="chapter"/>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PLUS_ID" val="takeaway"/>
</p:tagLst>
</file>

<file path=ppt/tags/tag221.xml><?xml version="1.0" encoding="utf-8"?>
<p:tagLst xmlns:a="http://schemas.openxmlformats.org/drawingml/2006/main" xmlns:r="http://schemas.openxmlformats.org/officeDocument/2006/relationships" xmlns:p="http://schemas.openxmlformats.org/presentationml/2006/main">
  <p:tag name="PLUS_ID" val="image_0"/>
</p:tagLst>
</file>

<file path=ppt/tags/tag222.xml><?xml version="1.0" encoding="utf-8"?>
<p:tagLst xmlns:a="http://schemas.openxmlformats.org/drawingml/2006/main" xmlns:r="http://schemas.openxmlformats.org/officeDocument/2006/relationships" xmlns:p="http://schemas.openxmlformats.org/presentationml/2006/main">
  <p:tag name="PLUS_ID" val="image_1"/>
</p:tagLst>
</file>

<file path=ppt/tags/tag223.xml><?xml version="1.0" encoding="utf-8"?>
<p:tagLst xmlns:a="http://schemas.openxmlformats.org/drawingml/2006/main" xmlns:r="http://schemas.openxmlformats.org/officeDocument/2006/relationships" xmlns:p="http://schemas.openxmlformats.org/presentationml/2006/main">
  <p:tag name="PLUS_ID" val="image_2"/>
</p:tagLst>
</file>

<file path=ppt/tags/tag224.xml><?xml version="1.0" encoding="utf-8"?>
<p:tagLst xmlns:a="http://schemas.openxmlformats.org/drawingml/2006/main" xmlns:r="http://schemas.openxmlformats.org/officeDocument/2006/relationships" xmlns:p="http://schemas.openxmlformats.org/presentationml/2006/main">
  <p:tag name="PLUS_ID" val="tip_wrapper"/>
</p:tagLst>
</file>

<file path=ppt/tags/tag225.xml><?xml version="1.0" encoding="utf-8"?>
<p:tagLst xmlns:a="http://schemas.openxmlformats.org/drawingml/2006/main" xmlns:r="http://schemas.openxmlformats.org/officeDocument/2006/relationships" xmlns:p="http://schemas.openxmlformats.org/presentationml/2006/main">
  <p:tag name="PLUS_ID" val="plus_tip"/>
</p:tagLst>
</file>

<file path=ppt/tags/tag226.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27.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PLUS_ID" val="title"/>
</p:tagLst>
</file>

<file path=ppt/tags/tag23.xml><?xml version="1.0" encoding="utf-8"?>
<p:tagLst xmlns:a="http://schemas.openxmlformats.org/drawingml/2006/main" xmlns:r="http://schemas.openxmlformats.org/officeDocument/2006/relationships" xmlns:p="http://schemas.openxmlformats.org/presentationml/2006/main">
  <p:tag name="PLUS_ID" val="agenda"/>
</p:tagLst>
</file>

<file path=ppt/tags/tag230.xml><?xml version="1.0" encoding="utf-8"?>
<p:tagLst xmlns:a="http://schemas.openxmlformats.org/drawingml/2006/main" xmlns:r="http://schemas.openxmlformats.org/officeDocument/2006/relationships" xmlns:p="http://schemas.openxmlformats.org/presentationml/2006/main">
  <p:tag name="PLUS_ID" val="chapter"/>
</p:tagLst>
</file>

<file path=ppt/tags/tag231.xml><?xml version="1.0" encoding="utf-8"?>
<p:tagLst xmlns:a="http://schemas.openxmlformats.org/drawingml/2006/main" xmlns:r="http://schemas.openxmlformats.org/officeDocument/2006/relationships" xmlns:p="http://schemas.openxmlformats.org/presentationml/2006/main">
  <p:tag name="PLUS_ID" val="takeaway"/>
</p:tagLst>
</file>

<file path=ppt/tags/tag232.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33.xml><?xml version="1.0" encoding="utf-8"?>
<p:tagLst xmlns:a="http://schemas.openxmlformats.org/drawingml/2006/main" xmlns:r="http://schemas.openxmlformats.org/officeDocument/2006/relationships" xmlns:p="http://schemas.openxmlformats.org/presentationml/2006/main">
  <p:tag name="PLUS_ID" val="image"/>
</p:tagLst>
</file>

<file path=ppt/tags/tag234.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235.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236.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237.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238.xml><?xml version="1.0" encoding="utf-8"?>
<p:tagLst xmlns:a="http://schemas.openxmlformats.org/drawingml/2006/main" xmlns:r="http://schemas.openxmlformats.org/officeDocument/2006/relationships" xmlns:p="http://schemas.openxmlformats.org/presentationml/2006/main">
  <p:tag name="PLUS_ID" val="tip_wrapper"/>
</p:tagLst>
</file>

<file path=ppt/tags/tag239.xml><?xml version="1.0" encoding="utf-8"?>
<p:tagLst xmlns:a="http://schemas.openxmlformats.org/drawingml/2006/main" xmlns:r="http://schemas.openxmlformats.org/officeDocument/2006/relationships" xmlns:p="http://schemas.openxmlformats.org/presentationml/2006/main">
  <p:tag name="PLUS_ID" val="plus_tip"/>
</p:tagLst>
</file>

<file path=ppt/tags/tag24.xml><?xml version="1.0" encoding="utf-8"?>
<p:tagLst xmlns:a="http://schemas.openxmlformats.org/drawingml/2006/main" xmlns:r="http://schemas.openxmlformats.org/officeDocument/2006/relationships" xmlns:p="http://schemas.openxmlformats.org/presentationml/2006/main">
  <p:tag name="PLUS_ID" val="title"/>
</p:tagLst>
</file>

<file path=ppt/tags/tag240.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41.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PLUS_ID" val="title"/>
</p:tagLst>
</file>

<file path=ppt/tags/tag244.xml><?xml version="1.0" encoding="utf-8"?>
<p:tagLst xmlns:a="http://schemas.openxmlformats.org/drawingml/2006/main" xmlns:r="http://schemas.openxmlformats.org/officeDocument/2006/relationships" xmlns:p="http://schemas.openxmlformats.org/presentationml/2006/main">
  <p:tag name="PLUS_ID" val="chapter"/>
</p:tagLst>
</file>

<file path=ppt/tags/tag245.xml><?xml version="1.0" encoding="utf-8"?>
<p:tagLst xmlns:a="http://schemas.openxmlformats.org/drawingml/2006/main" xmlns:r="http://schemas.openxmlformats.org/officeDocument/2006/relationships" xmlns:p="http://schemas.openxmlformats.org/presentationml/2006/main">
  <p:tag name="PLUS_ID" val="takeaway"/>
</p:tagLst>
</file>

<file path=ppt/tags/tag246.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47.xml><?xml version="1.0" encoding="utf-8"?>
<p:tagLst xmlns:a="http://schemas.openxmlformats.org/drawingml/2006/main" xmlns:r="http://schemas.openxmlformats.org/officeDocument/2006/relationships" xmlns:p="http://schemas.openxmlformats.org/presentationml/2006/main">
  <p:tag name="PLUS_ID" val="image"/>
</p:tagLst>
</file>

<file path=ppt/tags/tag248.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249.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25.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250.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251.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252.xml><?xml version="1.0" encoding="utf-8"?>
<p:tagLst xmlns:a="http://schemas.openxmlformats.org/drawingml/2006/main" xmlns:r="http://schemas.openxmlformats.org/officeDocument/2006/relationships" xmlns:p="http://schemas.openxmlformats.org/presentationml/2006/main">
  <p:tag name="PLUS_ID" val="tip_wrapper"/>
</p:tagLst>
</file>

<file path=ppt/tags/tag253.xml><?xml version="1.0" encoding="utf-8"?>
<p:tagLst xmlns:a="http://schemas.openxmlformats.org/drawingml/2006/main" xmlns:r="http://schemas.openxmlformats.org/officeDocument/2006/relationships" xmlns:p="http://schemas.openxmlformats.org/presentationml/2006/main">
  <p:tag name="PLUS_ID" val="plus_tip"/>
</p:tagLst>
</file>

<file path=ppt/tags/tag26.xml><?xml version="1.0" encoding="utf-8"?>
<p:tagLst xmlns:a="http://schemas.openxmlformats.org/drawingml/2006/main" xmlns:r="http://schemas.openxmlformats.org/officeDocument/2006/relationships" xmlns:p="http://schemas.openxmlformats.org/presentationml/2006/main">
  <p:tag name="PLUS_ID" val="takeaway"/>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PLUS_ID" val="title"/>
</p:tagLst>
</file>

<file path=ppt/tags/tag29.xml><?xml version="1.0" encoding="utf-8"?>
<p:tagLst xmlns:a="http://schemas.openxmlformats.org/drawingml/2006/main" xmlns:r="http://schemas.openxmlformats.org/officeDocument/2006/relationships" xmlns:p="http://schemas.openxmlformats.org/presentationml/2006/main">
  <p:tag name="PLUS_ID" val="chapt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PLUS_ID" val="detail_0"/>
</p:tagLst>
</file>

<file path=ppt/tags/tag31.xml><?xml version="1.0" encoding="utf-8"?>
<p:tagLst xmlns:a="http://schemas.openxmlformats.org/drawingml/2006/main" xmlns:r="http://schemas.openxmlformats.org/officeDocument/2006/relationships" xmlns:p="http://schemas.openxmlformats.org/presentationml/2006/main">
  <p:tag name="PLUS_ID" val="header_0"/>
</p:tagLst>
</file>

<file path=ppt/tags/tag32.xml><?xml version="1.0" encoding="utf-8"?>
<p:tagLst xmlns:a="http://schemas.openxmlformats.org/drawingml/2006/main" xmlns:r="http://schemas.openxmlformats.org/officeDocument/2006/relationships" xmlns:p="http://schemas.openxmlformats.org/presentationml/2006/main">
  <p:tag name="PLUS_SLIDE_ID" val="uij4NWDig4GGj2YXDg1Y8L"/>
  <p:tag name="PLUS_SLIDE_PPT_ID" val="426#613754709"/>
</p:tagLst>
</file>

<file path=ppt/tags/tag33.xml><?xml version="1.0" encoding="utf-8"?>
<p:tagLst xmlns:a="http://schemas.openxmlformats.org/drawingml/2006/main" xmlns:r="http://schemas.openxmlformats.org/officeDocument/2006/relationships" xmlns:p="http://schemas.openxmlformats.org/presentationml/2006/main">
  <p:tag name="PLUS_ID" val="image_0"/>
</p:tagLst>
</file>

<file path=ppt/tags/tag34.xml><?xml version="1.0" encoding="utf-8"?>
<p:tagLst xmlns:a="http://schemas.openxmlformats.org/drawingml/2006/main" xmlns:r="http://schemas.openxmlformats.org/officeDocument/2006/relationships" xmlns:p="http://schemas.openxmlformats.org/presentationml/2006/main">
  <p:tag name="PLUS_ID" val="image_1"/>
</p:tagLst>
</file>

<file path=ppt/tags/tag35.xml><?xml version="1.0" encoding="utf-8"?>
<p:tagLst xmlns:a="http://schemas.openxmlformats.org/drawingml/2006/main" xmlns:r="http://schemas.openxmlformats.org/officeDocument/2006/relationships" xmlns:p="http://schemas.openxmlformats.org/presentationml/2006/main">
  <p:tag name="PLUS_ID" val="image_2"/>
</p:tagLst>
</file>

<file path=ppt/tags/tag36.xml><?xml version="1.0" encoding="utf-8"?>
<p:tagLst xmlns:a="http://schemas.openxmlformats.org/drawingml/2006/main" xmlns:r="http://schemas.openxmlformats.org/officeDocument/2006/relationships" xmlns:p="http://schemas.openxmlformats.org/presentationml/2006/main">
  <p:tag name="PLUS_ID" val="header_0"/>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PLUS_ID" val="title"/>
</p:tagLst>
</file>

<file path=ppt/tags/tag39.xml><?xml version="1.0" encoding="utf-8"?>
<p:tagLst xmlns:a="http://schemas.openxmlformats.org/drawingml/2006/main" xmlns:r="http://schemas.openxmlformats.org/officeDocument/2006/relationships" xmlns:p="http://schemas.openxmlformats.org/presentationml/2006/main">
  <p:tag name="PLUS_ID" val="detail_0"/>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PLUS_ID" val="detail_1"/>
</p:tagLst>
</file>

<file path=ppt/tags/tag41.xml><?xml version="1.0" encoding="utf-8"?>
<p:tagLst xmlns:a="http://schemas.openxmlformats.org/drawingml/2006/main" xmlns:r="http://schemas.openxmlformats.org/officeDocument/2006/relationships" xmlns:p="http://schemas.openxmlformats.org/presentationml/2006/main">
  <p:tag name="PLUS_ID" val="header_1"/>
</p:tagLst>
</file>

<file path=ppt/tags/tag42.xml><?xml version="1.0" encoding="utf-8"?>
<p:tagLst xmlns:a="http://schemas.openxmlformats.org/drawingml/2006/main" xmlns:r="http://schemas.openxmlformats.org/officeDocument/2006/relationships" xmlns:p="http://schemas.openxmlformats.org/presentationml/2006/main">
  <p:tag name="PLUS_ID" val="detail_2"/>
</p:tagLst>
</file>

<file path=ppt/tags/tag43.xml><?xml version="1.0" encoding="utf-8"?>
<p:tagLst xmlns:a="http://schemas.openxmlformats.org/drawingml/2006/main" xmlns:r="http://schemas.openxmlformats.org/officeDocument/2006/relationships" xmlns:p="http://schemas.openxmlformats.org/presentationml/2006/main">
  <p:tag name="PLUS_ID" val="header_2"/>
</p:tagLst>
</file>

<file path=ppt/tags/tag44.xml><?xml version="1.0" encoding="utf-8"?>
<p:tagLst xmlns:a="http://schemas.openxmlformats.org/drawingml/2006/main" xmlns:r="http://schemas.openxmlformats.org/officeDocument/2006/relationships" xmlns:p="http://schemas.openxmlformats.org/presentationml/2006/main">
  <p:tag name="PLUS_ID" val="chapter"/>
</p:tagLst>
</file>

<file path=ppt/tags/tag45.xml><?xml version="1.0" encoding="utf-8"?>
<p:tagLst xmlns:a="http://schemas.openxmlformats.org/drawingml/2006/main" xmlns:r="http://schemas.openxmlformats.org/officeDocument/2006/relationships" xmlns:p="http://schemas.openxmlformats.org/presentationml/2006/main">
  <p:tag name="PLUS_SLIDE_ID" val="IZrPJ0KdVO8qEhMFzAZbyA"/>
  <p:tag name="PLUS_SLIDE_PPT_ID" val="400#65717275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PLUS_ID" val="title"/>
</p:tagLst>
</file>

<file path=ppt/tags/tag48.xml><?xml version="1.0" encoding="utf-8"?>
<p:tagLst xmlns:a="http://schemas.openxmlformats.org/drawingml/2006/main" xmlns:r="http://schemas.openxmlformats.org/officeDocument/2006/relationships" xmlns:p="http://schemas.openxmlformats.org/presentationml/2006/main">
  <p:tag name="PLUS_ID" val="chapter"/>
</p:tagLst>
</file>

<file path=ppt/tags/tag49.xml><?xml version="1.0" encoding="utf-8"?>
<p:tagLst xmlns:a="http://schemas.openxmlformats.org/drawingml/2006/main" xmlns:r="http://schemas.openxmlformats.org/officeDocument/2006/relationships" xmlns:p="http://schemas.openxmlformats.org/presentationml/2006/main">
  <p:tag name="PLUS_ID" val="detail_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PLUS_ID" val="header_0"/>
</p:tagLst>
</file>

<file path=ppt/tags/tag51.xml><?xml version="1.0" encoding="utf-8"?>
<p:tagLst xmlns:a="http://schemas.openxmlformats.org/drawingml/2006/main" xmlns:r="http://schemas.openxmlformats.org/officeDocument/2006/relationships" xmlns:p="http://schemas.openxmlformats.org/presentationml/2006/main">
  <p:tag name="PLUS_ID" val="detail_0"/>
</p:tagLst>
</file>

<file path=ppt/tags/tag52.xml><?xml version="1.0" encoding="utf-8"?>
<p:tagLst xmlns:a="http://schemas.openxmlformats.org/drawingml/2006/main" xmlns:r="http://schemas.openxmlformats.org/officeDocument/2006/relationships" xmlns:p="http://schemas.openxmlformats.org/presentationml/2006/main">
  <p:tag name="PLUS_ID" val="header_0"/>
</p:tagLst>
</file>

<file path=ppt/tags/tag53.xml><?xml version="1.0" encoding="utf-8"?>
<p:tagLst xmlns:a="http://schemas.openxmlformats.org/drawingml/2006/main" xmlns:r="http://schemas.openxmlformats.org/officeDocument/2006/relationships" xmlns:p="http://schemas.openxmlformats.org/presentationml/2006/main">
  <p:tag name="PLUS_ID" val="takeaway"/>
</p:tagLst>
</file>

<file path=ppt/tags/tag54.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PLUS_ID" val="title"/>
</p:tagLst>
</file>

<file path=ppt/tags/tag57.xml><?xml version="1.0" encoding="utf-8"?>
<p:tagLst xmlns:a="http://schemas.openxmlformats.org/drawingml/2006/main" xmlns:r="http://schemas.openxmlformats.org/officeDocument/2006/relationships" xmlns:p="http://schemas.openxmlformats.org/presentationml/2006/main">
  <p:tag name="PLUS_ID" val="detail_0"/>
</p:tagLst>
</file>

<file path=ppt/tags/tag58.xml><?xml version="1.0" encoding="utf-8"?>
<p:tagLst xmlns:a="http://schemas.openxmlformats.org/drawingml/2006/main" xmlns:r="http://schemas.openxmlformats.org/officeDocument/2006/relationships" xmlns:p="http://schemas.openxmlformats.org/presentationml/2006/main">
  <p:tag name="PLUS_ID" val="header_0"/>
</p:tagLst>
</file>

<file path=ppt/tags/tag59.xml><?xml version="1.0" encoding="utf-8"?>
<p:tagLst xmlns:a="http://schemas.openxmlformats.org/drawingml/2006/main" xmlns:r="http://schemas.openxmlformats.org/officeDocument/2006/relationships" xmlns:p="http://schemas.openxmlformats.org/presentationml/2006/main">
  <p:tag name="PLUS_ID" val="detail_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header_1"/>
</p:tagLst>
</file>

<file path=ppt/tags/tag61.xml><?xml version="1.0" encoding="utf-8"?>
<p:tagLst xmlns:a="http://schemas.openxmlformats.org/drawingml/2006/main" xmlns:r="http://schemas.openxmlformats.org/officeDocument/2006/relationships" xmlns:p="http://schemas.openxmlformats.org/presentationml/2006/main">
  <p:tag name="PLUS_ID" val="chapter"/>
</p:tagLst>
</file>

<file path=ppt/tags/tag62.xml><?xml version="1.0" encoding="utf-8"?>
<p:tagLst xmlns:a="http://schemas.openxmlformats.org/drawingml/2006/main" xmlns:r="http://schemas.openxmlformats.org/officeDocument/2006/relationships" xmlns:p="http://schemas.openxmlformats.org/presentationml/2006/main">
  <p:tag name="PLUS_ID" val="takeaway"/>
</p:tagLst>
</file>

<file path=ppt/tags/tag63.xml><?xml version="1.0" encoding="utf-8"?>
<p:tagLst xmlns:a="http://schemas.openxmlformats.org/drawingml/2006/main" xmlns:r="http://schemas.openxmlformats.org/officeDocument/2006/relationships" xmlns:p="http://schemas.openxmlformats.org/presentationml/2006/main">
  <p:tag name="PLUS_ID" val="detail_2"/>
</p:tagLst>
</file>

<file path=ppt/tags/tag64.xml><?xml version="1.0" encoding="utf-8"?>
<p:tagLst xmlns:a="http://schemas.openxmlformats.org/drawingml/2006/main" xmlns:r="http://schemas.openxmlformats.org/officeDocument/2006/relationships" xmlns:p="http://schemas.openxmlformats.org/presentationml/2006/main">
  <p:tag name="PLUS_ID" val="header_2"/>
</p:tagLst>
</file>

<file path=ppt/tags/tag65.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66.xml><?xml version="1.0" encoding="utf-8"?>
<p:tagLst xmlns:a="http://schemas.openxmlformats.org/drawingml/2006/main" xmlns:r="http://schemas.openxmlformats.org/officeDocument/2006/relationships" xmlns:p="http://schemas.openxmlformats.org/presentationml/2006/main">
  <p:tag name="PLUS_ID" val="title"/>
</p:tagLst>
</file>

<file path=ppt/tags/tag67.xml><?xml version="1.0" encoding="utf-8"?>
<p:tagLst xmlns:a="http://schemas.openxmlformats.org/drawingml/2006/main" xmlns:r="http://schemas.openxmlformats.org/officeDocument/2006/relationships" xmlns:p="http://schemas.openxmlformats.org/presentationml/2006/main">
  <p:tag name="PLUS_ID" val="detail_0"/>
</p:tagLst>
</file>

<file path=ppt/tags/tag68.xml><?xml version="1.0" encoding="utf-8"?>
<p:tagLst xmlns:a="http://schemas.openxmlformats.org/drawingml/2006/main" xmlns:r="http://schemas.openxmlformats.org/officeDocument/2006/relationships" xmlns:p="http://schemas.openxmlformats.org/presentationml/2006/main">
  <p:tag name="PLUS_ID" val="detail_1"/>
</p:tagLst>
</file>

<file path=ppt/tags/tag69.xml><?xml version="1.0" encoding="utf-8"?>
<p:tagLst xmlns:a="http://schemas.openxmlformats.org/drawingml/2006/main" xmlns:r="http://schemas.openxmlformats.org/officeDocument/2006/relationships" xmlns:p="http://schemas.openxmlformats.org/presentationml/2006/main">
  <p:tag name="PLUS_ID" val="header_0"/>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header_1"/>
</p:tagLst>
</file>

<file path=ppt/tags/tag71.xml><?xml version="1.0" encoding="utf-8"?>
<p:tagLst xmlns:a="http://schemas.openxmlformats.org/drawingml/2006/main" xmlns:r="http://schemas.openxmlformats.org/officeDocument/2006/relationships" xmlns:p="http://schemas.openxmlformats.org/presentationml/2006/main">
  <p:tag name="PLUS_ID" val="detail_2"/>
</p:tagLst>
</file>

<file path=ppt/tags/tag72.xml><?xml version="1.0" encoding="utf-8"?>
<p:tagLst xmlns:a="http://schemas.openxmlformats.org/drawingml/2006/main" xmlns:r="http://schemas.openxmlformats.org/officeDocument/2006/relationships" xmlns:p="http://schemas.openxmlformats.org/presentationml/2006/main">
  <p:tag name="PLUS_ID" val="header_2"/>
</p:tagLst>
</file>

<file path=ppt/tags/tag73.xml><?xml version="1.0" encoding="utf-8"?>
<p:tagLst xmlns:a="http://schemas.openxmlformats.org/drawingml/2006/main" xmlns:r="http://schemas.openxmlformats.org/officeDocument/2006/relationships" xmlns:p="http://schemas.openxmlformats.org/presentationml/2006/main">
  <p:tag name="PLUS_ID" val="image_0"/>
</p:tagLst>
</file>

<file path=ppt/tags/tag74.xml><?xml version="1.0" encoding="utf-8"?>
<p:tagLst xmlns:a="http://schemas.openxmlformats.org/drawingml/2006/main" xmlns:r="http://schemas.openxmlformats.org/officeDocument/2006/relationships" xmlns:p="http://schemas.openxmlformats.org/presentationml/2006/main">
  <p:tag name="PLUS_ID" val="image_1"/>
</p:tagLst>
</file>

<file path=ppt/tags/tag75.xml><?xml version="1.0" encoding="utf-8"?>
<p:tagLst xmlns:a="http://schemas.openxmlformats.org/drawingml/2006/main" xmlns:r="http://schemas.openxmlformats.org/officeDocument/2006/relationships" xmlns:p="http://schemas.openxmlformats.org/presentationml/2006/main">
  <p:tag name="PLUS_ID" val="image_2"/>
</p:tagLst>
</file>

<file path=ppt/tags/tag76.xml><?xml version="1.0" encoding="utf-8"?>
<p:tagLst xmlns:a="http://schemas.openxmlformats.org/drawingml/2006/main" xmlns:r="http://schemas.openxmlformats.org/officeDocument/2006/relationships" xmlns:p="http://schemas.openxmlformats.org/presentationml/2006/main">
  <p:tag name="PLUS_ID" val="chapter"/>
</p:tagLst>
</file>

<file path=ppt/tags/tag77.xml><?xml version="1.0" encoding="utf-8"?>
<p:tagLst xmlns:a="http://schemas.openxmlformats.org/drawingml/2006/main" xmlns:r="http://schemas.openxmlformats.org/officeDocument/2006/relationships" xmlns:p="http://schemas.openxmlformats.org/presentationml/2006/main">
  <p:tag name="PLUS_ID" val="takeaway"/>
</p:tagLst>
</file>

<file path=ppt/tags/tag78.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79.xml><?xml version="1.0" encoding="utf-8"?>
<p:tagLst xmlns:a="http://schemas.openxmlformats.org/drawingml/2006/main" xmlns:r="http://schemas.openxmlformats.org/officeDocument/2006/relationships" xmlns:p="http://schemas.openxmlformats.org/presentationml/2006/main">
  <p:tag name="PLUS_ID" val="titl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detail_0"/>
</p:tagLst>
</file>

<file path=ppt/tags/tag81.xml><?xml version="1.0" encoding="utf-8"?>
<p:tagLst xmlns:a="http://schemas.openxmlformats.org/drawingml/2006/main" xmlns:r="http://schemas.openxmlformats.org/officeDocument/2006/relationships" xmlns:p="http://schemas.openxmlformats.org/presentationml/2006/main">
  <p:tag name="PLUS_ID" val="detail_1"/>
</p:tagLst>
</file>

<file path=ppt/tags/tag82.xml><?xml version="1.0" encoding="utf-8"?>
<p:tagLst xmlns:a="http://schemas.openxmlformats.org/drawingml/2006/main" xmlns:r="http://schemas.openxmlformats.org/officeDocument/2006/relationships" xmlns:p="http://schemas.openxmlformats.org/presentationml/2006/main">
  <p:tag name="PLUS_ID" val="header_0"/>
</p:tagLst>
</file>

<file path=ppt/tags/tag83.xml><?xml version="1.0" encoding="utf-8"?>
<p:tagLst xmlns:a="http://schemas.openxmlformats.org/drawingml/2006/main" xmlns:r="http://schemas.openxmlformats.org/officeDocument/2006/relationships" xmlns:p="http://schemas.openxmlformats.org/presentationml/2006/main">
  <p:tag name="PLUS_ID" val="header_1"/>
</p:tagLst>
</file>

<file path=ppt/tags/tag84.xml><?xml version="1.0" encoding="utf-8"?>
<p:tagLst xmlns:a="http://schemas.openxmlformats.org/drawingml/2006/main" xmlns:r="http://schemas.openxmlformats.org/officeDocument/2006/relationships" xmlns:p="http://schemas.openxmlformats.org/presentationml/2006/main">
  <p:tag name="PLUS_ID" val="detail_2"/>
</p:tagLst>
</file>

<file path=ppt/tags/tag85.xml><?xml version="1.0" encoding="utf-8"?>
<p:tagLst xmlns:a="http://schemas.openxmlformats.org/drawingml/2006/main" xmlns:r="http://schemas.openxmlformats.org/officeDocument/2006/relationships" xmlns:p="http://schemas.openxmlformats.org/presentationml/2006/main">
  <p:tag name="PLUS_ID" val="header_2"/>
</p:tagLst>
</file>

<file path=ppt/tags/tag86.xml><?xml version="1.0" encoding="utf-8"?>
<p:tagLst xmlns:a="http://schemas.openxmlformats.org/drawingml/2006/main" xmlns:r="http://schemas.openxmlformats.org/officeDocument/2006/relationships" xmlns:p="http://schemas.openxmlformats.org/presentationml/2006/main">
  <p:tag name="PLUS_ID" val="image_0"/>
</p:tagLst>
</file>

<file path=ppt/tags/tag87.xml><?xml version="1.0" encoding="utf-8"?>
<p:tagLst xmlns:a="http://schemas.openxmlformats.org/drawingml/2006/main" xmlns:r="http://schemas.openxmlformats.org/officeDocument/2006/relationships" xmlns:p="http://schemas.openxmlformats.org/presentationml/2006/main">
  <p:tag name="PLUS_ID" val="image_1"/>
</p:tagLst>
</file>

<file path=ppt/tags/tag88.xml><?xml version="1.0" encoding="utf-8"?>
<p:tagLst xmlns:a="http://schemas.openxmlformats.org/drawingml/2006/main" xmlns:r="http://schemas.openxmlformats.org/officeDocument/2006/relationships" xmlns:p="http://schemas.openxmlformats.org/presentationml/2006/main">
  <p:tag name="PLUS_ID" val="image_2"/>
</p:tagLst>
</file>

<file path=ppt/tags/tag89.xml><?xml version="1.0" encoding="utf-8"?>
<p:tagLst xmlns:a="http://schemas.openxmlformats.org/drawingml/2006/main" xmlns:r="http://schemas.openxmlformats.org/officeDocument/2006/relationships" xmlns:p="http://schemas.openxmlformats.org/presentationml/2006/main">
  <p:tag name="PLUS_ID" val="chapter"/>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takeaway"/>
</p:tagLst>
</file>

<file path=ppt/tags/tag91.xml><?xml version="1.0" encoding="utf-8"?>
<p:tagLst xmlns:a="http://schemas.openxmlformats.org/drawingml/2006/main" xmlns:r="http://schemas.openxmlformats.org/officeDocument/2006/relationships" xmlns:p="http://schemas.openxmlformats.org/presentationml/2006/main">
  <p:tag name="PLUS_SLIDE_ID" val="IZrPJ0KdVO8qEhMFzAatj3"/>
  <p:tag name="PLUS_SLIDE_PPT_ID" val="423#2084842223"/>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PLUS_ID" val="title"/>
</p:tagLst>
</file>

<file path=ppt/tags/tag94.xml><?xml version="1.0" encoding="utf-8"?>
<p:tagLst xmlns:a="http://schemas.openxmlformats.org/drawingml/2006/main" xmlns:r="http://schemas.openxmlformats.org/officeDocument/2006/relationships" xmlns:p="http://schemas.openxmlformats.org/presentationml/2006/main">
  <p:tag name="PLUS_ID" val="detail_0"/>
</p:tagLst>
</file>

<file path=ppt/tags/tag95.xml><?xml version="1.0" encoding="utf-8"?>
<p:tagLst xmlns:a="http://schemas.openxmlformats.org/drawingml/2006/main" xmlns:r="http://schemas.openxmlformats.org/officeDocument/2006/relationships" xmlns:p="http://schemas.openxmlformats.org/presentationml/2006/main">
  <p:tag name="PLUS_ID" val="header_0"/>
</p:tagLst>
</file>

<file path=ppt/tags/tag96.xml><?xml version="1.0" encoding="utf-8"?>
<p:tagLst xmlns:a="http://schemas.openxmlformats.org/drawingml/2006/main" xmlns:r="http://schemas.openxmlformats.org/officeDocument/2006/relationships" xmlns:p="http://schemas.openxmlformats.org/presentationml/2006/main">
  <p:tag name="PLUS_ID" val="detail_1"/>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header_0"/>
</p:tagLst>
</file>

<file path=ppt/tags/tag99.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heme/theme1.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 dockstate="right" visibility="0" width="525"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E816A53-FFED-451F-815E-7B55E28E1682}">
  <we:reference id="wa200005566" version="3.0.0.3" store="it-IT"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24D3EED-6F01-47BB-AE29-8192D9D3FE85}">
  <we:reference id="wa200007130" version="1.0.0.1" store="it-IT"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C0BC109-E9FA-4F4B-8CA9-A5331078B04F}">
  <we:reference id="wa200003964" version="1.0.0.0" store="it-IT"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642</TotalTime>
  <Words>4059</Words>
  <Application>Microsoft Office PowerPoint</Application>
  <PresentationFormat>On-screen Show (16:9)</PresentationFormat>
  <Paragraphs>288</Paragraphs>
  <Slides>30</Slides>
  <Notes>2</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1</vt:i4>
      </vt:variant>
      <vt:variant>
        <vt:lpstr>Slide Titles</vt:lpstr>
      </vt:variant>
      <vt:variant>
        <vt:i4>30</vt:i4>
      </vt:variant>
    </vt:vector>
  </HeadingPairs>
  <TitlesOfParts>
    <vt:vector size="44" baseType="lpstr">
      <vt:lpstr>Arial</vt:lpstr>
      <vt:lpstr>Franklin Gothic Book</vt:lpstr>
      <vt:lpstr>Aptos Light</vt:lpstr>
      <vt:lpstr>Aptos SemiBold</vt:lpstr>
      <vt:lpstr>Cambria Math</vt:lpstr>
      <vt:lpstr>Aptos</vt:lpstr>
      <vt:lpstr>office theme</vt:lpstr>
      <vt:lpstr>office theme</vt:lpstr>
      <vt:lpstr>office theme</vt:lpstr>
      <vt:lpstr>office theme</vt:lpstr>
      <vt:lpstr>office theme</vt:lpstr>
      <vt:lpstr>office theme</vt:lpstr>
      <vt:lpstr>office theme</vt:lpstr>
      <vt:lpstr>think-cell Slide</vt:lpstr>
      <vt:lpstr>Delay Prediction in Supply Chains: A Hybrid Graph-Based and  Machine Learning Approach</vt:lpstr>
      <vt:lpstr>Agenda</vt:lpstr>
      <vt:lpstr>M4ESTRO Project Overview</vt:lpstr>
      <vt:lpstr>Background &amp; Context</vt:lpstr>
      <vt:lpstr>M4ESTRO – A Horizon Europe Project</vt:lpstr>
      <vt:lpstr>Research Motivation &amp; Purpose</vt:lpstr>
      <vt:lpstr>Key Contributions</vt:lpstr>
      <vt:lpstr>Dataset &amp; External Sources </vt:lpstr>
      <vt:lpstr>Pilot and Tracking Data</vt:lpstr>
      <vt:lpstr>Traffic, Weather and Holiday Data</vt:lpstr>
      <vt:lpstr>Supply Chain Modeling</vt:lpstr>
      <vt:lpstr>Supply Chain Graph Model</vt:lpstr>
      <vt:lpstr>Markov Chain Routing Model</vt:lpstr>
      <vt:lpstr>Paths Extraction and Probability Distributions</vt:lpstr>
      <vt:lpstr>Historical Indicators</vt:lpstr>
      <vt:lpstr>Historical Indicators Definition</vt:lpstr>
      <vt:lpstr>Historical Indicators Implementation</vt:lpstr>
      <vt:lpstr>Realtime Indicators</vt:lpstr>
      <vt:lpstr>Realtime Indicators Overview</vt:lpstr>
      <vt:lpstr>Vertex and Route Level Indicators</vt:lpstr>
      <vt:lpstr>Dynamic Route Time (DRT)</vt:lpstr>
      <vt:lpstr>Path Level Indicators and Total Forecasted Shipment Time</vt:lpstr>
      <vt:lpstr>Weighting Factor in TFST</vt:lpstr>
      <vt:lpstr>Realtime Indicators Implementation</vt:lpstr>
      <vt:lpstr>Protoype &amp; Results</vt:lpstr>
      <vt:lpstr>Prototype Architecture</vt:lpstr>
      <vt:lpstr>Evaluation Results and Findings</vt:lpstr>
      <vt:lpstr>Conclusion</vt:lpstr>
      <vt:lpstr>Conclusions and 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dc:creator>
  <cp:lastModifiedBy>m.volpato4@campus.unimib.it</cp:lastModifiedBy>
  <cp:revision>11</cp:revision>
  <dcterms:modified xsi:type="dcterms:W3CDTF">2025-09-12T07:13:42Z</dcterms:modified>
</cp:coreProperties>
</file>